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58" r:id="rId4"/>
    <p:sldId id="272" r:id="rId5"/>
    <p:sldId id="260" r:id="rId6"/>
    <p:sldId id="264" r:id="rId7"/>
    <p:sldId id="263" r:id="rId8"/>
    <p:sldId id="265" r:id="rId9"/>
    <p:sldId id="278" r:id="rId10"/>
    <p:sldId id="279" r:id="rId11"/>
    <p:sldId id="270" r:id="rId12"/>
    <p:sldId id="256" r:id="rId13"/>
    <p:sldId id="257" r:id="rId14"/>
    <p:sldId id="269" r:id="rId15"/>
    <p:sldId id="271" r:id="rId16"/>
    <p:sldId id="277" r:id="rId17"/>
    <p:sldId id="274" r:id="rId18"/>
    <p:sldId id="276" r:id="rId19"/>
    <p:sldId id="26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05" d="100"/>
          <a:sy n="105" d="100"/>
        </p:scale>
        <p:origin x="138"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7A65FA-E66F-4D80-B8F1-AD546C95E6CD}"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0BF14-E640-4D59-AABA-C2B7F4E29DA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9274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7A65FA-E66F-4D80-B8F1-AD546C95E6CD}"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2358569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7A65FA-E66F-4D80-B8F1-AD546C95E6CD}"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3486952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7A65FA-E66F-4D80-B8F1-AD546C95E6CD}"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204518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A65FA-E66F-4D80-B8F1-AD546C95E6CD}"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0BF14-E640-4D59-AABA-C2B7F4E29DA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77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7A65FA-E66F-4D80-B8F1-AD546C95E6CD}" type="datetimeFigureOut">
              <a:rPr lang="en-US" smtClean="0"/>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270944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7A65FA-E66F-4D80-B8F1-AD546C95E6CD}" type="datetimeFigureOut">
              <a:rPr lang="en-US" smtClean="0"/>
              <a:t>10/25/2016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2245976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7A65FA-E66F-4D80-B8F1-AD546C95E6CD}" type="datetimeFigureOut">
              <a:rPr lang="en-US" smtClean="0"/>
              <a:t>10/25/2016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3390579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7A65FA-E66F-4D80-B8F1-AD546C95E6CD}" type="datetimeFigureOut">
              <a:rPr lang="en-US" smtClean="0"/>
              <a:t>10/25/2016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53287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C7A65FA-E66F-4D80-B8F1-AD546C95E6CD}" type="datetimeFigureOut">
              <a:rPr lang="en-US" smtClean="0"/>
              <a:t>10/25/2016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90BF14-E640-4D59-AABA-C2B7F4E29DA9}" type="slidenum">
              <a:rPr lang="en-US" smtClean="0"/>
              <a:t>‹#›</a:t>
            </a:fld>
            <a:endParaRPr lang="en-US"/>
          </a:p>
        </p:txBody>
      </p:sp>
    </p:spTree>
    <p:extLst>
      <p:ext uri="{BB962C8B-B14F-4D97-AF65-F5344CB8AC3E}">
        <p14:creationId xmlns:p14="http://schemas.microsoft.com/office/powerpoint/2010/main" val="3761682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A65FA-E66F-4D80-B8F1-AD546C95E6CD}" type="datetimeFigureOut">
              <a:rPr lang="en-US" smtClean="0"/>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0BF14-E640-4D59-AABA-C2B7F4E29DA9}" type="slidenum">
              <a:rPr lang="en-US" smtClean="0"/>
              <a:t>‹#›</a:t>
            </a:fld>
            <a:endParaRPr lang="en-US"/>
          </a:p>
        </p:txBody>
      </p:sp>
    </p:spTree>
    <p:extLst>
      <p:ext uri="{BB962C8B-B14F-4D97-AF65-F5344CB8AC3E}">
        <p14:creationId xmlns:p14="http://schemas.microsoft.com/office/powerpoint/2010/main" val="302502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C7A65FA-E66F-4D80-B8F1-AD546C95E6CD}" type="datetimeFigureOut">
              <a:rPr lang="en-US" smtClean="0"/>
              <a:t>10/25/2016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90BF14-E640-4D59-AABA-C2B7F4E29DA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4202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naeyc.org/dap/3-core-consider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naeyc.org/dap/5-guidelines-for-effective-teachi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r>
              <a:rPr lang="en-US" sz="3100" dirty="0" smtClean="0">
                <a:latin typeface="Verdana" panose="020B0604030504040204" pitchFamily="34" charset="0"/>
                <a:ea typeface="Verdana" panose="020B0604030504040204" pitchFamily="34" charset="0"/>
                <a:cs typeface="Verdana" panose="020B0604030504040204" pitchFamily="34" charset="0"/>
              </a:rPr>
              <a:t>Chapter 1</a:t>
            </a: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r>
              <a:rPr lang="en-US" sz="3100" dirty="0" smtClean="0">
                <a:latin typeface="Verdana" panose="020B0604030504040204" pitchFamily="34" charset="0"/>
                <a:ea typeface="Verdana" panose="020B0604030504040204" pitchFamily="34" charset="0"/>
                <a:cs typeface="Verdana" panose="020B0604030504040204" pitchFamily="34" charset="0"/>
              </a:rPr>
              <a:t>The Origin and Dimensions of Quality Inclusion</a:t>
            </a:r>
            <a:endParaRPr lang="en-US" sz="3100"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98263" y="1943600"/>
            <a:ext cx="3364993" cy="4305872"/>
          </a:xfrm>
          <a:prstGeom prst="rect">
            <a:avLst/>
          </a:prstGeom>
        </p:spPr>
      </p:pic>
    </p:spTree>
    <p:extLst>
      <p:ext uri="{BB962C8B-B14F-4D97-AF65-F5344CB8AC3E}">
        <p14:creationId xmlns:p14="http://schemas.microsoft.com/office/powerpoint/2010/main" val="12489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Models of Delivery of Inclusion Support and Services</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(Collaboration is the key to success)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Direct versus Indirect (Consultative) Supports</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smtClean="0">
                <a:latin typeface="Verdana" panose="020B0604030504040204" pitchFamily="34" charset="0"/>
                <a:ea typeface="Verdana" panose="020B0604030504040204" pitchFamily="34" charset="0"/>
                <a:cs typeface="Verdana" panose="020B0604030504040204" pitchFamily="34" charset="0"/>
              </a:rPr>
              <a:t>Pull-out </a:t>
            </a:r>
            <a:r>
              <a:rPr lang="en-US" dirty="0">
                <a:latin typeface="Verdana" panose="020B0604030504040204" pitchFamily="34" charset="0"/>
                <a:ea typeface="Verdana" panose="020B0604030504040204" pitchFamily="34" charset="0"/>
                <a:cs typeface="Verdana" panose="020B0604030504040204" pitchFamily="34" charset="0"/>
              </a:rPr>
              <a:t>v</a:t>
            </a:r>
            <a:r>
              <a:rPr lang="en-US" dirty="0" smtClean="0">
                <a:latin typeface="Verdana" panose="020B0604030504040204" pitchFamily="34" charset="0"/>
                <a:ea typeface="Verdana" panose="020B0604030504040204" pitchFamily="34" charset="0"/>
                <a:cs typeface="Verdana" panose="020B0604030504040204" pitchFamily="34" charset="0"/>
              </a:rPr>
              <a:t>ersus Push-in</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smtClean="0">
                <a:latin typeface="Verdana" panose="020B0604030504040204" pitchFamily="34" charset="0"/>
                <a:ea typeface="Verdana" panose="020B0604030504040204" pitchFamily="34" charset="0"/>
                <a:cs typeface="Verdana" panose="020B0604030504040204" pitchFamily="34" charset="0"/>
              </a:rPr>
              <a:t>Itinerant</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smtClean="0">
                <a:latin typeface="Verdana" panose="020B0604030504040204" pitchFamily="34" charset="0"/>
                <a:ea typeface="Verdana" panose="020B0604030504040204" pitchFamily="34" charset="0"/>
                <a:cs typeface="Verdana" panose="020B0604030504040204" pitchFamily="34" charset="0"/>
              </a:rPr>
              <a:t>One-to-one Paraprofessional</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smtClean="0">
                <a:latin typeface="Verdana" panose="020B0604030504040204" pitchFamily="34" charset="0"/>
                <a:ea typeface="Verdana" panose="020B0604030504040204" pitchFamily="34" charset="0"/>
                <a:cs typeface="Verdana" panose="020B0604030504040204" pitchFamily="34" charset="0"/>
              </a:rPr>
              <a:t>Co-teaching</a:t>
            </a:r>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1366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Co-teaching Approaches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Text Placeholder 2"/>
          <p:cNvSpPr>
            <a:spLocks noGrp="1"/>
          </p:cNvSpPr>
          <p:nvPr>
            <p:ph type="body" idx="1"/>
          </p:nvPr>
        </p:nvSpPr>
        <p:spPr/>
        <p:txBody>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Model</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Content Placeholder 3"/>
          <p:cNvSpPr>
            <a:spLocks noGrp="1"/>
          </p:cNvSpPr>
          <p:nvPr>
            <p:ph sz="half" idx="2"/>
          </p:nvPr>
        </p:nvSpPr>
        <p:spPr/>
        <p:txBody>
          <a:bodyPr/>
          <a:lstStyle/>
          <a:p>
            <a:pPr marL="0" indent="0" algn="ctr">
              <a:buNone/>
            </a:pPr>
            <a:r>
              <a:rPr lang="en-US" u="sng" dirty="0" smtClean="0"/>
              <a:t>Station Teaching</a:t>
            </a:r>
          </a:p>
          <a:p>
            <a:pPr marL="0" indent="0">
              <a:buNone/>
            </a:pPr>
            <a:r>
              <a:rPr lang="en-US" dirty="0" smtClean="0"/>
              <a:t>Each teacher teaches a small group part of the lesson, groups rotate</a:t>
            </a:r>
          </a:p>
          <a:p>
            <a:pPr marL="0" indent="0" algn="ctr">
              <a:buNone/>
            </a:pPr>
            <a:r>
              <a:rPr lang="en-US" u="sng" dirty="0" smtClean="0"/>
              <a:t>Parallel Teaching</a:t>
            </a:r>
          </a:p>
          <a:p>
            <a:pPr marL="0" indent="0">
              <a:buNone/>
            </a:pPr>
            <a:r>
              <a:rPr lang="en-US" dirty="0" smtClean="0"/>
              <a:t>Classes divided in two and each delivers the same lesson</a:t>
            </a:r>
            <a:endParaRPr lang="en-US" dirty="0"/>
          </a:p>
        </p:txBody>
      </p:sp>
      <p:sp>
        <p:nvSpPr>
          <p:cNvPr id="5" name="Text Placeholder 4"/>
          <p:cNvSpPr>
            <a:spLocks noGrp="1"/>
          </p:cNvSpPr>
          <p:nvPr>
            <p:ph type="body" sz="quarter" idx="3"/>
          </p:nvPr>
        </p:nvSpPr>
        <p:spPr/>
        <p:txBody>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Advantages/Disadvantages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5"/>
          <p:cNvSpPr>
            <a:spLocks noGrp="1"/>
          </p:cNvSpPr>
          <p:nvPr>
            <p:ph sz="quarter" idx="4"/>
          </p:nvPr>
        </p:nvSpPr>
        <p:spPr/>
        <p:txBody>
          <a:bodyPr>
            <a:normAutofit/>
          </a:bodyPr>
          <a:lstStyle/>
          <a:p>
            <a:pPr marL="0" indent="0">
              <a:buNone/>
            </a:pPr>
            <a:r>
              <a:rPr lang="en-US" dirty="0" smtClean="0"/>
              <a:t>Teachers often comfortable with this model, more individual attention/ noise levels can be high</a:t>
            </a:r>
          </a:p>
          <a:p>
            <a:pPr marL="0" indent="0">
              <a:buNone/>
            </a:pPr>
            <a:endParaRPr lang="en-US" dirty="0" smtClean="0"/>
          </a:p>
          <a:p>
            <a:pPr marL="0" indent="0">
              <a:buNone/>
            </a:pPr>
            <a:r>
              <a:rPr lang="en-US" dirty="0" smtClean="0"/>
              <a:t>Two smaller groups offer more individual attention/pacing can be a challenge and noise levels can be high</a:t>
            </a:r>
            <a:endParaRPr lang="en-US" dirty="0"/>
          </a:p>
        </p:txBody>
      </p:sp>
    </p:spTree>
    <p:extLst>
      <p:ext uri="{BB962C8B-B14F-4D97-AF65-F5344CB8AC3E}">
        <p14:creationId xmlns:p14="http://schemas.microsoft.com/office/powerpoint/2010/main" val="722072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Co-teaching Approaches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8" name="Text Placeholder 7"/>
          <p:cNvSpPr>
            <a:spLocks noGrp="1"/>
          </p:cNvSpPr>
          <p:nvPr>
            <p:ph type="body" idx="1"/>
          </p:nvPr>
        </p:nvSpPr>
        <p:spPr/>
        <p:txBody>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Model</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9" name="Content Placeholder 8"/>
          <p:cNvSpPr>
            <a:spLocks noGrp="1"/>
          </p:cNvSpPr>
          <p:nvPr>
            <p:ph sz="half" idx="2"/>
          </p:nvPr>
        </p:nvSpPr>
        <p:spPr/>
        <p:txBody>
          <a:bodyPr>
            <a:normAutofit/>
          </a:bodyPr>
          <a:lstStyle/>
          <a:p>
            <a:pPr marL="0" indent="0" algn="ctr">
              <a:buNone/>
            </a:pPr>
            <a:r>
              <a:rPr lang="en-US" u="sng" dirty="0" smtClean="0">
                <a:latin typeface="Verdana" panose="020B0604030504040204" pitchFamily="34" charset="0"/>
                <a:ea typeface="Verdana" panose="020B0604030504040204" pitchFamily="34" charset="0"/>
                <a:cs typeface="Verdana" panose="020B0604030504040204" pitchFamily="34" charset="0"/>
              </a:rPr>
              <a:t>One Teach, One Assist</a:t>
            </a:r>
          </a:p>
          <a:p>
            <a:pPr marL="0" indent="0">
              <a:buNone/>
            </a:pPr>
            <a:r>
              <a:rPr lang="en-US" dirty="0" smtClean="0">
                <a:latin typeface="Verdana" panose="020B0604030504040204" pitchFamily="34" charset="0"/>
                <a:ea typeface="Verdana" panose="020B0604030504040204" pitchFamily="34" charset="0"/>
                <a:cs typeface="Verdana" panose="020B0604030504040204" pitchFamily="34" charset="0"/>
              </a:rPr>
              <a:t>One teacher has primary role while the other offers support where needed</a:t>
            </a:r>
          </a:p>
          <a:p>
            <a:pPr marL="0" indent="0" algn="ctr">
              <a:buNone/>
            </a:pPr>
            <a:r>
              <a:rPr lang="en-US" u="sng" dirty="0" smtClean="0">
                <a:latin typeface="Verdana" panose="020B0604030504040204" pitchFamily="34" charset="0"/>
                <a:ea typeface="Verdana" panose="020B0604030504040204" pitchFamily="34" charset="0"/>
                <a:cs typeface="Verdana" panose="020B0604030504040204" pitchFamily="34" charset="0"/>
              </a:rPr>
              <a:t>Teaming</a:t>
            </a:r>
          </a:p>
          <a:p>
            <a:pPr marL="0" indent="0">
              <a:buNone/>
            </a:pPr>
            <a:r>
              <a:rPr lang="en-US" dirty="0" smtClean="0">
                <a:latin typeface="Verdana" panose="020B0604030504040204" pitchFamily="34" charset="0"/>
                <a:ea typeface="Verdana" panose="020B0604030504040204" pitchFamily="34" charset="0"/>
                <a:cs typeface="Verdana" panose="020B0604030504040204" pitchFamily="34" charset="0"/>
              </a:rPr>
              <a:t>Both take an active role in planning and instructing</a:t>
            </a:r>
          </a:p>
          <a:p>
            <a:pPr marL="0" indent="0">
              <a:buNone/>
            </a:pPr>
            <a:endParaRPr lang="en-US" sz="2400" u="sng" dirty="0">
              <a:latin typeface="Verdana" panose="020B0604030504040204" pitchFamily="34" charset="0"/>
              <a:ea typeface="Verdana" panose="020B0604030504040204" pitchFamily="34" charset="0"/>
              <a:cs typeface="Verdana" panose="020B0604030504040204" pitchFamily="34" charset="0"/>
            </a:endParaRPr>
          </a:p>
        </p:txBody>
      </p:sp>
      <p:sp>
        <p:nvSpPr>
          <p:cNvPr id="10" name="Text Placeholder 9"/>
          <p:cNvSpPr>
            <a:spLocks noGrp="1"/>
          </p:cNvSpPr>
          <p:nvPr>
            <p:ph type="body" sz="quarter" idx="3"/>
          </p:nvPr>
        </p:nvSpPr>
        <p:spPr/>
        <p:txBody>
          <a:bodyPr>
            <a:normAutofit/>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Advantages/Disadvantages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11" name="Content Placeholder 10"/>
          <p:cNvSpPr>
            <a:spLocks noGrp="1"/>
          </p:cNvSpPr>
          <p:nvPr>
            <p:ph sz="quarter" idx="4"/>
          </p:nvPr>
        </p:nvSpPr>
        <p:spPr/>
        <p:txBody>
          <a:bodyPr/>
          <a:lstStyle/>
          <a:p>
            <a:pPr marL="0" indent="0">
              <a:buNone/>
            </a:pPr>
            <a:r>
              <a:rPr lang="en-US" dirty="0" smtClean="0">
                <a:latin typeface="Verdana" panose="020B0604030504040204" pitchFamily="34" charset="0"/>
                <a:ea typeface="Verdana" panose="020B0604030504040204" pitchFamily="34" charset="0"/>
                <a:cs typeface="Verdana" panose="020B0604030504040204" pitchFamily="34" charset="0"/>
              </a:rPr>
              <a:t>Additional individual support/one teacher viewed as an aide</a:t>
            </a:r>
          </a:p>
          <a:p>
            <a:pPr marL="0"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dirty="0" smtClean="0">
                <a:latin typeface="Verdana" panose="020B0604030504040204" pitchFamily="34" charset="0"/>
                <a:ea typeface="Verdana" panose="020B0604030504040204" pitchFamily="34" charset="0"/>
                <a:cs typeface="Verdana" panose="020B0604030504040204" pitchFamily="34" charset="0"/>
              </a:rPr>
              <a:t>Requires a lot of planning/less individual attention</a:t>
            </a:r>
          </a:p>
        </p:txBody>
      </p:sp>
    </p:spTree>
    <p:extLst>
      <p:ext uri="{BB962C8B-B14F-4D97-AF65-F5344CB8AC3E}">
        <p14:creationId xmlns:p14="http://schemas.microsoft.com/office/powerpoint/2010/main" val="1178322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15029" y="1754000"/>
            <a:ext cx="5029200" cy="457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430794" y="1754000"/>
            <a:ext cx="4754880" cy="457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300000"/>
              </a:lnSpc>
            </a:pPr>
            <a:endParaRPr lang="en-US" sz="4800" dirty="0"/>
          </a:p>
        </p:txBody>
      </p:sp>
      <p:sp>
        <p:nvSpPr>
          <p:cNvPr id="8" name="Title 7"/>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Role Definitions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11" name="Content Placeholder 10"/>
          <p:cNvSpPr>
            <a:spLocks noGrp="1"/>
          </p:cNvSpPr>
          <p:nvPr>
            <p:ph idx="1"/>
          </p:nvPr>
        </p:nvSpPr>
        <p:spPr>
          <a:xfrm>
            <a:off x="1097280" y="0"/>
            <a:ext cx="10817352" cy="1647274"/>
          </a:xfrm>
        </p:spPr>
        <p:txBody>
          <a:bodyPr>
            <a:normAutofit/>
          </a:bodyPr>
          <a:lstStyle/>
          <a:p>
            <a:pPr marL="0" indent="0">
              <a:buNone/>
            </a:pPr>
            <a:endParaRPr lang="en-US" sz="2000" b="1" dirty="0" smtClean="0"/>
          </a:p>
          <a:p>
            <a:pPr marL="0" indent="0">
              <a:buNone/>
            </a:pPr>
            <a:r>
              <a:rPr lang="en-US" sz="2000" dirty="0"/>
              <a:t>	</a:t>
            </a:r>
            <a:r>
              <a:rPr lang="en-US" sz="2000" dirty="0" smtClean="0"/>
              <a:t>		</a:t>
            </a:r>
            <a:endParaRPr lang="en-US" sz="2000" dirty="0"/>
          </a:p>
        </p:txBody>
      </p:sp>
      <p:sp>
        <p:nvSpPr>
          <p:cNvPr id="6" name="TextBox 5"/>
          <p:cNvSpPr txBox="1"/>
          <p:nvPr/>
        </p:nvSpPr>
        <p:spPr>
          <a:xfrm>
            <a:off x="2209510" y="2224113"/>
            <a:ext cx="3913632" cy="646331"/>
          </a:xfrm>
          <a:prstGeom prst="rect">
            <a:avLst/>
          </a:prstGeom>
          <a:noFill/>
        </p:spPr>
        <p:txBody>
          <a:bodyPr wrap="square" rtlCol="0">
            <a:spAutoFit/>
          </a:bodyPr>
          <a:lstStyle/>
          <a:p>
            <a:pPr algn="ctr"/>
            <a:r>
              <a:rPr lang="en-US" b="1" dirty="0" smtClean="0">
                <a:latin typeface="Verdana" panose="020B0604030504040204" pitchFamily="34" charset="0"/>
                <a:ea typeface="Verdana" panose="020B0604030504040204" pitchFamily="34" charset="0"/>
                <a:cs typeface="Verdana" panose="020B0604030504040204" pitchFamily="34" charset="0"/>
              </a:rPr>
              <a:t>Special Educator/Process Expert</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6644229" y="1978115"/>
            <a:ext cx="2508915" cy="923330"/>
          </a:xfrm>
          <a:prstGeom prst="rect">
            <a:avLst/>
          </a:prstGeom>
          <a:noFill/>
        </p:spPr>
        <p:txBody>
          <a:bodyPr wrap="square" rtlCol="0">
            <a:spAutoFit/>
          </a:bodyPr>
          <a:lstStyle/>
          <a:p>
            <a:pPr algn="ctr"/>
            <a:r>
              <a:rPr lang="en-US" b="1" dirty="0" smtClean="0">
                <a:latin typeface="Verdana" panose="020B0604030504040204" pitchFamily="34" charset="0"/>
                <a:ea typeface="Verdana" panose="020B0604030504040204" pitchFamily="34" charset="0"/>
                <a:cs typeface="Verdana" panose="020B0604030504040204" pitchFamily="34" charset="0"/>
              </a:rPr>
              <a:t>Regular Educator/Content Expert</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a:off x="2140084" y="2781834"/>
            <a:ext cx="3863661" cy="2800767"/>
          </a:xfrm>
          <a:prstGeom prst="rect">
            <a:avLst/>
          </a:prstGeom>
          <a:noFill/>
        </p:spPr>
        <p:txBody>
          <a:bodyPr wrap="square" rtlCol="0">
            <a:spAutoFit/>
          </a:bodyPr>
          <a:lstStyle/>
          <a:p>
            <a:r>
              <a:rPr lang="en-US" sz="1600" dirty="0" smtClean="0">
                <a:latin typeface="Verdana" panose="020B0604030504040204" pitchFamily="34" charset="0"/>
                <a:ea typeface="Verdana" panose="020B0604030504040204" pitchFamily="34" charset="0"/>
                <a:cs typeface="Verdana" panose="020B0604030504040204" pitchFamily="34" charset="0"/>
              </a:rPr>
              <a:t>Provides a variety of instructional strategies, modifications, and adaptations to accommodate special needs. Integrates IEP </a:t>
            </a:r>
            <a:endParaRPr lang="en-US" sz="1600" dirty="0" smtClean="0">
              <a:latin typeface="Verdana" panose="020B0604030504040204" pitchFamily="34" charset="0"/>
              <a:ea typeface="Verdana" panose="020B0604030504040204" pitchFamily="34" charset="0"/>
              <a:cs typeface="Verdana" panose="020B0604030504040204" pitchFamily="34" charset="0"/>
            </a:endParaRPr>
          </a:p>
          <a:p>
            <a:r>
              <a:rPr lang="en-US" sz="1600" dirty="0" smtClean="0">
                <a:latin typeface="Verdana" panose="020B0604030504040204" pitchFamily="34" charset="0"/>
                <a:ea typeface="Verdana" panose="020B0604030504040204" pitchFamily="34" charset="0"/>
                <a:cs typeface="Verdana" panose="020B0604030504040204" pitchFamily="34" charset="0"/>
              </a:rPr>
              <a:t>goals</a:t>
            </a:r>
            <a:r>
              <a:rPr lang="en-US" sz="1600" dirty="0" smtClean="0">
                <a:latin typeface="Verdana" panose="020B0604030504040204" pitchFamily="34" charset="0"/>
                <a:ea typeface="Verdana" panose="020B0604030504040204" pitchFamily="34" charset="0"/>
                <a:cs typeface="Verdana" panose="020B0604030504040204" pitchFamily="34" charset="0"/>
              </a:rPr>
              <a:t>.</a:t>
            </a:r>
          </a:p>
          <a:p>
            <a:r>
              <a:rPr lang="en-US" sz="1600" dirty="0" smtClean="0">
                <a:latin typeface="Verdana" panose="020B0604030504040204" pitchFamily="34" charset="0"/>
                <a:ea typeface="Verdana" panose="020B0604030504040204" pitchFamily="34" charset="0"/>
                <a:cs typeface="Verdana" panose="020B0604030504040204" pitchFamily="34" charset="0"/>
              </a:rPr>
              <a:t>Consults:</a:t>
            </a:r>
          </a:p>
          <a:p>
            <a:pPr marL="285750" indent="-285750">
              <a:buFontTx/>
              <a:buChar char="-"/>
            </a:pPr>
            <a:r>
              <a:rPr lang="en-US" sz="1600" dirty="0" smtClean="0">
                <a:latin typeface="Verdana" panose="020B0604030504040204" pitchFamily="34" charset="0"/>
                <a:ea typeface="Verdana" panose="020B0604030504040204" pitchFamily="34" charset="0"/>
                <a:cs typeface="Verdana" panose="020B0604030504040204" pitchFamily="34" charset="0"/>
              </a:rPr>
              <a:t>Lesson format and pacing</a:t>
            </a:r>
          </a:p>
          <a:p>
            <a:pPr marL="285750" indent="-285750">
              <a:buFontTx/>
              <a:buChar char="-"/>
            </a:pPr>
            <a:r>
              <a:rPr lang="en-US" sz="1600" dirty="0" smtClean="0">
                <a:latin typeface="Verdana" panose="020B0604030504040204" pitchFamily="34" charset="0"/>
                <a:ea typeface="Verdana" panose="020B0604030504040204" pitchFamily="34" charset="0"/>
                <a:cs typeface="Verdana" panose="020B0604030504040204" pitchFamily="34" charset="0"/>
              </a:rPr>
              <a:t>Organization of class</a:t>
            </a:r>
          </a:p>
          <a:p>
            <a:pPr marL="285750" indent="-285750">
              <a:buFontTx/>
              <a:buChar char="-"/>
            </a:pPr>
            <a:r>
              <a:rPr lang="en-US" sz="1600" dirty="0" smtClean="0">
                <a:latin typeface="Verdana" panose="020B0604030504040204" pitchFamily="34" charset="0"/>
                <a:ea typeface="Verdana" panose="020B0604030504040204" pitchFamily="34" charset="0"/>
                <a:cs typeface="Verdana" panose="020B0604030504040204" pitchFamily="34" charset="0"/>
              </a:rPr>
              <a:t>Use of adaptive equipment, devices</a:t>
            </a:r>
          </a:p>
          <a:p>
            <a:pPr marL="285750" indent="-285750">
              <a:buFontTx/>
              <a:buChar char="-"/>
            </a:pPr>
            <a:r>
              <a:rPr lang="en-US" sz="1600" dirty="0" smtClean="0">
                <a:latin typeface="Verdana" panose="020B0604030504040204" pitchFamily="34" charset="0"/>
                <a:ea typeface="Verdana" panose="020B0604030504040204" pitchFamily="34" charset="0"/>
                <a:cs typeface="Verdana" panose="020B0604030504040204" pitchFamily="34" charset="0"/>
              </a:rPr>
              <a:t>Specialists</a:t>
            </a: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
        <p:nvSpPr>
          <p:cNvPr id="10" name="TextBox 9"/>
          <p:cNvSpPr txBox="1"/>
          <p:nvPr/>
        </p:nvSpPr>
        <p:spPr>
          <a:xfrm>
            <a:off x="5403362" y="3634419"/>
            <a:ext cx="1395009" cy="1015663"/>
          </a:xfrm>
          <a:prstGeom prst="rect">
            <a:avLst/>
          </a:prstGeom>
          <a:noFill/>
        </p:spPr>
        <p:txBody>
          <a:bodyPr wrap="square" rtlCol="0">
            <a:spAutoFit/>
          </a:bodyPr>
          <a:lstStyle/>
          <a:p>
            <a:r>
              <a:rPr lang="en-US" sz="1500" dirty="0" smtClean="0">
                <a:latin typeface="Verdana" panose="020B0604030504040204" pitchFamily="34" charset="0"/>
                <a:ea typeface="Verdana" panose="020B0604030504040204" pitchFamily="34" charset="0"/>
                <a:cs typeface="Verdana" panose="020B0604030504040204" pitchFamily="34" charset="0"/>
              </a:rPr>
              <a:t>Reciprocal:</a:t>
            </a:r>
          </a:p>
          <a:p>
            <a:r>
              <a:rPr lang="en-US" sz="1500" dirty="0" smtClean="0">
                <a:latin typeface="Verdana" panose="020B0604030504040204" pitchFamily="34" charset="0"/>
                <a:ea typeface="Verdana" panose="020B0604030504040204" pitchFamily="34" charset="0"/>
                <a:cs typeface="Verdana" panose="020B0604030504040204" pitchFamily="34" charset="0"/>
              </a:rPr>
              <a:t>consultation planning training</a:t>
            </a:r>
            <a:endParaRPr lang="en-US" sz="1500" dirty="0">
              <a:latin typeface="Verdana" panose="020B0604030504040204" pitchFamily="34" charset="0"/>
              <a:ea typeface="Verdana" panose="020B0604030504040204" pitchFamily="34" charset="0"/>
              <a:cs typeface="Verdana" panose="020B0604030504040204" pitchFamily="34" charset="0"/>
            </a:endParaRPr>
          </a:p>
        </p:txBody>
      </p:sp>
      <p:sp>
        <p:nvSpPr>
          <p:cNvPr id="12" name="TextBox 11"/>
          <p:cNvSpPr txBox="1"/>
          <p:nvPr/>
        </p:nvSpPr>
        <p:spPr>
          <a:xfrm>
            <a:off x="6644229" y="2897542"/>
            <a:ext cx="3427050" cy="2308324"/>
          </a:xfrm>
          <a:prstGeom prst="rect">
            <a:avLst/>
          </a:prstGeom>
          <a:noFill/>
        </p:spPr>
        <p:txBody>
          <a:bodyPr wrap="square" rtlCol="0">
            <a:spAutoFit/>
          </a:bodyPr>
          <a:lstStyle/>
          <a:p>
            <a:r>
              <a:rPr lang="en-US" sz="1600" dirty="0" smtClean="0">
                <a:latin typeface="Verdana" panose="020B0604030504040204" pitchFamily="34" charset="0"/>
                <a:ea typeface="Verdana" panose="020B0604030504040204" pitchFamily="34" charset="0"/>
                <a:cs typeface="Verdana" panose="020B0604030504040204" pitchFamily="34" charset="0"/>
              </a:rPr>
              <a:t>Facilitates instruction in content areas, organizes record keeping</a:t>
            </a:r>
          </a:p>
          <a:p>
            <a:r>
              <a:rPr lang="en-US" sz="1600" dirty="0" smtClean="0">
                <a:latin typeface="Verdana" panose="020B0604030504040204" pitchFamily="34" charset="0"/>
                <a:ea typeface="Verdana" panose="020B0604030504040204" pitchFamily="34" charset="0"/>
                <a:cs typeface="Verdana" panose="020B0604030504040204" pitchFamily="34" charset="0"/>
              </a:rPr>
              <a:t>Consults:</a:t>
            </a:r>
          </a:p>
          <a:p>
            <a:r>
              <a:rPr lang="en-US" sz="1600" dirty="0" smtClean="0">
                <a:latin typeface="Verdana" panose="020B0604030504040204" pitchFamily="34" charset="0"/>
                <a:ea typeface="Verdana" panose="020B0604030504040204" pitchFamily="34" charset="0"/>
                <a:cs typeface="Verdana" panose="020B0604030504040204" pitchFamily="34" charset="0"/>
              </a:rPr>
              <a:t>-    Lesson content</a:t>
            </a:r>
          </a:p>
          <a:p>
            <a:pPr marL="285750" indent="-285750">
              <a:buFontTx/>
              <a:buChar char="-"/>
            </a:pPr>
            <a:r>
              <a:rPr lang="en-US" sz="1600" dirty="0" smtClean="0">
                <a:latin typeface="Verdana" panose="020B0604030504040204" pitchFamily="34" charset="0"/>
                <a:ea typeface="Verdana" panose="020B0604030504040204" pitchFamily="34" charset="0"/>
                <a:cs typeface="Verdana" panose="020B0604030504040204" pitchFamily="34" charset="0"/>
              </a:rPr>
              <a:t>Effective direct instruction methods</a:t>
            </a:r>
          </a:p>
          <a:p>
            <a:pPr marL="285750" indent="-285750">
              <a:buFontTx/>
              <a:buChar char="-"/>
            </a:pPr>
            <a:r>
              <a:rPr lang="en-US" sz="1600" dirty="0" smtClean="0">
                <a:latin typeface="Verdana" panose="020B0604030504040204" pitchFamily="34" charset="0"/>
                <a:ea typeface="Verdana" panose="020B0604030504040204" pitchFamily="34" charset="0"/>
                <a:cs typeface="Verdana" panose="020B0604030504040204" pitchFamily="34" charset="0"/>
              </a:rPr>
              <a:t>Regular education expectations</a:t>
            </a: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30716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Ways a Specialist </a:t>
            </a:r>
            <a:r>
              <a:rPr lang="en-US" sz="2800" dirty="0">
                <a:latin typeface="Verdana" panose="020B0604030504040204" pitchFamily="34" charset="0"/>
                <a:ea typeface="Verdana" panose="020B0604030504040204" pitchFamily="34" charset="0"/>
                <a:cs typeface="Verdana" panose="020B0604030504040204" pitchFamily="34" charset="0"/>
              </a:rPr>
              <a:t>M</a:t>
            </a:r>
            <a:r>
              <a:rPr lang="en-US" sz="2800" dirty="0" smtClean="0">
                <a:latin typeface="Verdana" panose="020B0604030504040204" pitchFamily="34" charset="0"/>
                <a:ea typeface="Verdana" panose="020B0604030504040204" pitchFamily="34" charset="0"/>
                <a:cs typeface="Verdana" panose="020B0604030504040204" pitchFamily="34" charset="0"/>
              </a:rPr>
              <a:t>ight </a:t>
            </a:r>
            <a:r>
              <a:rPr lang="en-US" sz="2800" dirty="0">
                <a:latin typeface="Verdana" panose="020B0604030504040204" pitchFamily="34" charset="0"/>
                <a:ea typeface="Verdana" panose="020B0604030504040204" pitchFamily="34" charset="0"/>
                <a:cs typeface="Verdana" panose="020B0604030504040204" pitchFamily="34" charset="0"/>
              </a:rPr>
              <a:t>P</a:t>
            </a:r>
            <a:r>
              <a:rPr lang="en-US" sz="2800" dirty="0" smtClean="0">
                <a:latin typeface="Verdana" panose="020B0604030504040204" pitchFamily="34" charset="0"/>
                <a:ea typeface="Verdana" panose="020B0604030504040204" pitchFamily="34" charset="0"/>
                <a:cs typeface="Verdana" panose="020B0604030504040204" pitchFamily="34" charset="0"/>
              </a:rPr>
              <a:t>rovide </a:t>
            </a:r>
            <a:r>
              <a:rPr lang="en-US" sz="2800" dirty="0">
                <a:latin typeface="Verdana" panose="020B0604030504040204" pitchFamily="34" charset="0"/>
                <a:ea typeface="Verdana" panose="020B0604030504040204" pitchFamily="34" charset="0"/>
                <a:cs typeface="Verdana" panose="020B0604030504040204" pitchFamily="34" charset="0"/>
              </a:rPr>
              <a:t>S</a:t>
            </a:r>
            <a:r>
              <a:rPr lang="en-US" sz="2800" dirty="0" smtClean="0">
                <a:latin typeface="Verdana" panose="020B0604030504040204" pitchFamily="34" charset="0"/>
                <a:ea typeface="Verdana" panose="020B0604030504040204" pitchFamily="34" charset="0"/>
                <a:cs typeface="Verdana" panose="020B0604030504040204" pitchFamily="34" charset="0"/>
              </a:rPr>
              <a:t>upport </a:t>
            </a:r>
            <a:r>
              <a:rPr lang="en-US" sz="2800" dirty="0">
                <a:latin typeface="Verdana" panose="020B0604030504040204" pitchFamily="34" charset="0"/>
                <a:ea typeface="Verdana" panose="020B0604030504040204" pitchFamily="34" charset="0"/>
                <a:cs typeface="Verdana" panose="020B0604030504040204" pitchFamily="34" charset="0"/>
              </a:rPr>
              <a:t>I</a:t>
            </a:r>
            <a:r>
              <a:rPr lang="en-US" sz="2800" dirty="0" smtClean="0">
                <a:latin typeface="Verdana" panose="020B0604030504040204" pitchFamily="34" charset="0"/>
                <a:ea typeface="Verdana" panose="020B0604030504040204" pitchFamily="34" charset="0"/>
                <a:cs typeface="Verdana" panose="020B0604030504040204" pitchFamily="34" charset="0"/>
              </a:rPr>
              <a:t>nclude:</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Observing and giving feedback</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Sharing specific information related to the needs of a specific child</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Exchanging information on development considered to be typical</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Giving suggestions to be implemented during daily routines</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Demonstrating strategies</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Being a resource on other information</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Finding answers to questions</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Providing written information</a:t>
            </a:r>
          </a:p>
          <a:p>
            <a:pPr lvl="1">
              <a:buFont typeface="Arial" panose="020B0604020202020204" pitchFamily="34" charset="0"/>
              <a:buChar char="•"/>
            </a:pPr>
            <a:r>
              <a:rPr lang="en-US" sz="2400" dirty="0" smtClean="0">
                <a:latin typeface="Verdana" panose="020B0604030504040204" pitchFamily="34" charset="0"/>
                <a:ea typeface="Verdana" panose="020B0604030504040204" pitchFamily="34" charset="0"/>
                <a:cs typeface="Verdana" panose="020B0604030504040204" pitchFamily="34" charset="0"/>
              </a:rPr>
              <a:t>Consulting with parents and offering specific suggestions</a:t>
            </a:r>
          </a:p>
          <a:p>
            <a:endParaRPr lang="en-US" dirty="0"/>
          </a:p>
        </p:txBody>
      </p:sp>
    </p:spTree>
    <p:extLst>
      <p:ext uri="{BB962C8B-B14F-4D97-AF65-F5344CB8AC3E}">
        <p14:creationId xmlns:p14="http://schemas.microsoft.com/office/powerpoint/2010/main" val="1255499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Benefits of Inclusion</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24" name="Content Placeholder 23"/>
          <p:cNvSpPr>
            <a:spLocks noGrp="1"/>
          </p:cNvSpPr>
          <p:nvPr>
            <p:ph idx="1"/>
          </p:nvPr>
        </p:nvSpPr>
        <p:spPr/>
        <p:txBody>
          <a:bodyPr>
            <a:normAutofit/>
          </a:bodyPr>
          <a:lstStyle/>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Supports can be successfully implemented.</a:t>
            </a:r>
          </a:p>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Greater developmental gains, particularly in the areas of cognition and communication skills.</a:t>
            </a:r>
          </a:p>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More progress is made in social-emotional development </a:t>
            </a:r>
          </a:p>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Children who spent more time in general education classrooms had fewer absences, had higher math and reading scores, and higher chance of future employment</a:t>
            </a:r>
          </a:p>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Children without disabilities show an increase in compassion, empathy, and understanding of diversity and disability.</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36811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Core Considerations of Developmentally Appropriate Practice from NAEYC</a:t>
            </a:r>
            <a:endParaRPr lang="en-US" dirty="0"/>
          </a:p>
        </p:txBody>
      </p:sp>
      <p:sp>
        <p:nvSpPr>
          <p:cNvPr id="3" name="Content Placeholder 2"/>
          <p:cNvSpPr>
            <a:spLocks noGrp="1"/>
          </p:cNvSpPr>
          <p:nvPr>
            <p:ph idx="1"/>
          </p:nvPr>
        </p:nvSpPr>
        <p:spPr/>
        <p:txBody>
          <a:bodyPr>
            <a:normAutofit fontScale="32500" lnSpcReduction="20000"/>
          </a:bodyPr>
          <a:lstStyle/>
          <a:p>
            <a:endParaRPr lang="en-US" sz="3400" dirty="0" smtClean="0">
              <a:latin typeface="Verdana" panose="020B0604030504040204" pitchFamily="34" charset="0"/>
              <a:ea typeface="Verdana" panose="020B0604030504040204" pitchFamily="34" charset="0"/>
              <a:cs typeface="Verdana" panose="020B0604030504040204" pitchFamily="34" charset="0"/>
            </a:endParaRPr>
          </a:p>
          <a:p>
            <a:r>
              <a:rPr lang="en-US" sz="8000" dirty="0" smtClean="0">
                <a:latin typeface="Verdana" panose="020B0604030504040204" pitchFamily="34" charset="0"/>
                <a:ea typeface="Verdana" panose="020B0604030504040204" pitchFamily="34" charset="0"/>
                <a:cs typeface="Verdana" panose="020B0604030504040204" pitchFamily="34" charset="0"/>
              </a:rPr>
              <a:t>Knowing about child development and learning</a:t>
            </a:r>
          </a:p>
          <a:p>
            <a:pPr marL="0" indent="0">
              <a:buNone/>
            </a:pPr>
            <a:endParaRPr lang="en-US" sz="8000" dirty="0" smtClean="0">
              <a:latin typeface="Verdana" panose="020B0604030504040204" pitchFamily="34" charset="0"/>
              <a:ea typeface="Verdana" panose="020B0604030504040204" pitchFamily="34" charset="0"/>
              <a:cs typeface="Verdana" panose="020B0604030504040204" pitchFamily="34" charset="0"/>
            </a:endParaRPr>
          </a:p>
          <a:p>
            <a:r>
              <a:rPr lang="en-US" sz="8000" dirty="0" smtClean="0">
                <a:latin typeface="Verdana" panose="020B0604030504040204" pitchFamily="34" charset="0"/>
                <a:ea typeface="Verdana" panose="020B0604030504040204" pitchFamily="34" charset="0"/>
                <a:cs typeface="Verdana" panose="020B0604030504040204" pitchFamily="34" charset="0"/>
              </a:rPr>
              <a:t>Knowing what is individually appropriate</a:t>
            </a:r>
          </a:p>
          <a:p>
            <a:pPr marL="0" indent="0">
              <a:buNone/>
            </a:pPr>
            <a:endParaRPr lang="en-US" sz="8000" dirty="0" smtClean="0">
              <a:latin typeface="Verdana" panose="020B0604030504040204" pitchFamily="34" charset="0"/>
              <a:ea typeface="Verdana" panose="020B0604030504040204" pitchFamily="34" charset="0"/>
              <a:cs typeface="Verdana" panose="020B0604030504040204" pitchFamily="34" charset="0"/>
            </a:endParaRPr>
          </a:p>
          <a:p>
            <a:r>
              <a:rPr lang="en-US" sz="8000" dirty="0" smtClean="0">
                <a:latin typeface="Verdana" panose="020B0604030504040204" pitchFamily="34" charset="0"/>
                <a:ea typeface="Verdana" panose="020B0604030504040204" pitchFamily="34" charset="0"/>
                <a:cs typeface="Verdana" panose="020B0604030504040204" pitchFamily="34" charset="0"/>
              </a:rPr>
              <a:t>Knowing what is culturally appropriate</a:t>
            </a:r>
          </a:p>
          <a:p>
            <a:pPr marL="0" indent="0">
              <a:buNone/>
            </a:pPr>
            <a:endParaRPr lang="en-US" sz="60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5500" dirty="0" smtClean="0">
                <a:latin typeface="Verdana" panose="020B0604030504040204" pitchFamily="34" charset="0"/>
                <a:ea typeface="Verdana" panose="020B0604030504040204" pitchFamily="34" charset="0"/>
                <a:cs typeface="Verdana" panose="020B0604030504040204" pitchFamily="34" charset="0"/>
              </a:rPr>
              <a:t>From</a:t>
            </a:r>
            <a:r>
              <a:rPr lang="en-US" sz="5500" dirty="0">
                <a:latin typeface="Verdana" panose="020B0604030504040204" pitchFamily="34" charset="0"/>
                <a:ea typeface="Verdana" panose="020B0604030504040204" pitchFamily="34" charset="0"/>
                <a:cs typeface="Verdana" panose="020B0604030504040204" pitchFamily="34" charset="0"/>
              </a:rPr>
              <a:t>:  </a:t>
            </a:r>
            <a:r>
              <a:rPr lang="en-US" sz="5500" dirty="0">
                <a:latin typeface="Verdana" panose="020B0604030504040204" pitchFamily="34" charset="0"/>
                <a:ea typeface="Verdana" panose="020B0604030504040204" pitchFamily="34" charset="0"/>
                <a:cs typeface="Verdana" panose="020B0604030504040204" pitchFamily="34" charset="0"/>
                <a:hlinkClick r:id="rId2"/>
              </a:rPr>
              <a:t>http://</a:t>
            </a:r>
            <a:r>
              <a:rPr lang="en-US" sz="5500" dirty="0" smtClean="0">
                <a:latin typeface="Verdana" panose="020B0604030504040204" pitchFamily="34" charset="0"/>
                <a:ea typeface="Verdana" panose="020B0604030504040204" pitchFamily="34" charset="0"/>
                <a:cs typeface="Verdana" panose="020B0604030504040204" pitchFamily="34" charset="0"/>
                <a:hlinkClick r:id="rId2"/>
              </a:rPr>
              <a:t>www.naeyc.org/dap/3-core-considerations</a:t>
            </a:r>
            <a:r>
              <a:rPr lang="en-US" sz="5500" dirty="0" smtClean="0">
                <a:latin typeface="Verdana" panose="020B0604030504040204" pitchFamily="34" charset="0"/>
                <a:ea typeface="Verdana" panose="020B0604030504040204" pitchFamily="34" charset="0"/>
                <a:cs typeface="Verdana" panose="020B0604030504040204" pitchFamily="34" charset="0"/>
              </a:rPr>
              <a:t> </a:t>
            </a:r>
            <a:r>
              <a:rPr lang="en-US" sz="8000" dirty="0"/>
              <a:t/>
            </a:r>
            <a:br>
              <a:rPr lang="en-US" sz="8000" dirty="0"/>
            </a:br>
            <a:r>
              <a:rPr lang="en-US" sz="8000" dirty="0"/>
              <a:t/>
            </a:r>
            <a:br>
              <a:rPr lang="en-US" sz="8000" dirty="0"/>
            </a:br>
            <a:endParaRPr lang="en-US" sz="8000" dirty="0"/>
          </a:p>
        </p:txBody>
      </p:sp>
    </p:spTree>
    <p:extLst>
      <p:ext uri="{BB962C8B-B14F-4D97-AF65-F5344CB8AC3E}">
        <p14:creationId xmlns:p14="http://schemas.microsoft.com/office/powerpoint/2010/main" val="3260492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Guidelines for Effective Teaching from NAEYC</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pPr marL="514350" indent="-514350">
              <a:lnSpc>
                <a:spcPct val="150000"/>
              </a:lnSpc>
              <a:buFont typeface="+mj-lt"/>
              <a:buAutoNum type="arabicPeriod"/>
            </a:pPr>
            <a:r>
              <a:rPr lang="en-US" dirty="0" smtClean="0">
                <a:latin typeface="Verdana" panose="020B0604030504040204" pitchFamily="34" charset="0"/>
                <a:ea typeface="Verdana" panose="020B0604030504040204" pitchFamily="34" charset="0"/>
                <a:cs typeface="Verdana" panose="020B0604030504040204" pitchFamily="34" charset="0"/>
              </a:rPr>
              <a:t>Creating a caring community of learners</a:t>
            </a:r>
          </a:p>
          <a:p>
            <a:pPr marL="514350" indent="-514350">
              <a:lnSpc>
                <a:spcPct val="150000"/>
              </a:lnSpc>
              <a:buFont typeface="+mj-lt"/>
              <a:buAutoNum type="arabicPeriod"/>
            </a:pPr>
            <a:r>
              <a:rPr lang="en-US" dirty="0" smtClean="0">
                <a:latin typeface="Verdana" panose="020B0604030504040204" pitchFamily="34" charset="0"/>
                <a:ea typeface="Verdana" panose="020B0604030504040204" pitchFamily="34" charset="0"/>
                <a:cs typeface="Verdana" panose="020B0604030504040204" pitchFamily="34" charset="0"/>
              </a:rPr>
              <a:t>Teaching to enhance development and learning</a:t>
            </a:r>
          </a:p>
          <a:p>
            <a:pPr marL="514350" indent="-514350">
              <a:lnSpc>
                <a:spcPct val="150000"/>
              </a:lnSpc>
              <a:buFont typeface="+mj-lt"/>
              <a:buAutoNum type="arabicPeriod"/>
            </a:pPr>
            <a:r>
              <a:rPr lang="en-US" dirty="0" smtClean="0">
                <a:latin typeface="Verdana" panose="020B0604030504040204" pitchFamily="34" charset="0"/>
                <a:ea typeface="Verdana" panose="020B0604030504040204" pitchFamily="34" charset="0"/>
                <a:cs typeface="Verdana" panose="020B0604030504040204" pitchFamily="34" charset="0"/>
              </a:rPr>
              <a:t>Planning curriculum to achieve important goals</a:t>
            </a:r>
          </a:p>
          <a:p>
            <a:pPr marL="514350" indent="-514350">
              <a:lnSpc>
                <a:spcPct val="150000"/>
              </a:lnSpc>
              <a:buFont typeface="+mj-lt"/>
              <a:buAutoNum type="arabicPeriod"/>
            </a:pPr>
            <a:r>
              <a:rPr lang="en-US" dirty="0" smtClean="0">
                <a:latin typeface="Verdana" panose="020B0604030504040204" pitchFamily="34" charset="0"/>
                <a:ea typeface="Verdana" panose="020B0604030504040204" pitchFamily="34" charset="0"/>
                <a:cs typeface="Verdana" panose="020B0604030504040204" pitchFamily="34" charset="0"/>
              </a:rPr>
              <a:t>Assessing children’s development and learning</a:t>
            </a:r>
          </a:p>
          <a:p>
            <a:pPr marL="514350" indent="-514350">
              <a:lnSpc>
                <a:spcPct val="150000"/>
              </a:lnSpc>
              <a:buFont typeface="+mj-lt"/>
              <a:buAutoNum type="arabicPeriod"/>
            </a:pPr>
            <a:r>
              <a:rPr lang="en-US" dirty="0" smtClean="0">
                <a:latin typeface="Verdana" panose="020B0604030504040204" pitchFamily="34" charset="0"/>
                <a:ea typeface="Verdana" panose="020B0604030504040204" pitchFamily="34" charset="0"/>
                <a:cs typeface="Verdana" panose="020B0604030504040204" pitchFamily="34" charset="0"/>
              </a:rPr>
              <a:t>Establishing reciprocal relationships with families</a:t>
            </a:r>
          </a:p>
          <a:p>
            <a:pPr marL="0" indent="0">
              <a:lnSpc>
                <a:spcPct val="100000"/>
              </a:lnSpc>
              <a:buNone/>
            </a:pPr>
            <a:r>
              <a:rPr lang="en-US" sz="2000" dirty="0">
                <a:latin typeface="Verdana" panose="020B0604030504040204" pitchFamily="34" charset="0"/>
                <a:ea typeface="Verdana" panose="020B0604030504040204" pitchFamily="34" charset="0"/>
                <a:cs typeface="Verdana" panose="020B0604030504040204" pitchFamily="34" charset="0"/>
              </a:rPr>
              <a:t>From: </a:t>
            </a:r>
            <a:r>
              <a:rPr lang="en-US" sz="2000" dirty="0">
                <a:latin typeface="Verdana" panose="020B0604030504040204" pitchFamily="34" charset="0"/>
                <a:ea typeface="Verdana" panose="020B0604030504040204" pitchFamily="34" charset="0"/>
                <a:cs typeface="Verdana" panose="020B0604030504040204" pitchFamily="34" charset="0"/>
                <a:hlinkClick r:id="rId2"/>
              </a:rPr>
              <a:t>http://</a:t>
            </a:r>
            <a:r>
              <a:rPr lang="en-US" sz="2000" dirty="0" smtClean="0">
                <a:latin typeface="Verdana" panose="020B0604030504040204" pitchFamily="34" charset="0"/>
                <a:ea typeface="Verdana" panose="020B0604030504040204" pitchFamily="34" charset="0"/>
                <a:cs typeface="Verdana" panose="020B0604030504040204" pitchFamily="34" charset="0"/>
                <a:hlinkClick r:id="rId2"/>
              </a:rPr>
              <a:t>www.naeyc.org/dap/5-guidelines-for-effective-teaching</a:t>
            </a:r>
            <a:r>
              <a:rPr lang="en-US" sz="2000" dirty="0" smtClean="0">
                <a:latin typeface="Verdana" panose="020B0604030504040204" pitchFamily="34" charset="0"/>
                <a:ea typeface="Verdana" panose="020B0604030504040204" pitchFamily="34" charset="0"/>
                <a:cs typeface="Verdana" panose="020B0604030504040204" pitchFamily="34" charset="0"/>
              </a:rPr>
              <a:t>  </a:t>
            </a:r>
          </a:p>
          <a:p>
            <a:pPr marL="514350" indent="-514350">
              <a:lnSpc>
                <a:spcPct val="100000"/>
              </a:lnSpc>
              <a:buFont typeface="+mj-lt"/>
              <a:buAutoNum type="arabicPeriod"/>
            </a:pPr>
            <a:endParaRPr lang="en-US" dirty="0" smtClean="0"/>
          </a:p>
          <a:p>
            <a:pPr marL="514350" indent="-514350">
              <a:lnSpc>
                <a:spcPct val="160000"/>
              </a:lnSpc>
              <a:buFont typeface="+mj-lt"/>
              <a:buAutoNum type="arabicPeriod"/>
            </a:pPr>
            <a:endParaRPr lang="en-US" dirty="0"/>
          </a:p>
        </p:txBody>
      </p:sp>
    </p:spTree>
    <p:extLst>
      <p:ext uri="{BB962C8B-B14F-4D97-AF65-F5344CB8AC3E}">
        <p14:creationId xmlns:p14="http://schemas.microsoft.com/office/powerpoint/2010/main" val="4265144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14984" y="279343"/>
            <a:ext cx="10058400" cy="1059350"/>
          </a:xfrm>
        </p:spPr>
        <p:txBody>
          <a:bodyPr>
            <a:normAutofit fontScale="90000"/>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A Building Blocks Model for Effective Instruction</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5" name="Content Placeholder 4"/>
          <p:cNvSpPr>
            <a:spLocks noGrp="1"/>
          </p:cNvSpPr>
          <p:nvPr>
            <p:ph idx="1"/>
          </p:nvPr>
        </p:nvSpPr>
        <p:spPr>
          <a:xfrm>
            <a:off x="886968" y="5731934"/>
            <a:ext cx="10058400" cy="4023360"/>
          </a:xfrm>
        </p:spPr>
        <p:txBody>
          <a:bodyPr>
            <a:normAutofit/>
          </a:bodyPr>
          <a:lstStyle/>
          <a:p>
            <a:r>
              <a:rPr lang="en-US" sz="1600" dirty="0">
                <a:latin typeface="Verdana" panose="020B0604030504040204" pitchFamily="34" charset="0"/>
                <a:ea typeface="Verdana" panose="020B0604030504040204" pitchFamily="34" charset="0"/>
                <a:cs typeface="Verdana" panose="020B0604030504040204" pitchFamily="34" charset="0"/>
              </a:rPr>
              <a:t>From: </a:t>
            </a:r>
            <a:r>
              <a:rPr lang="en-US" sz="1600" dirty="0" err="1">
                <a:latin typeface="Verdana" panose="020B0604030504040204" pitchFamily="34" charset="0"/>
                <a:ea typeface="Verdana" panose="020B0604030504040204" pitchFamily="34" charset="0"/>
                <a:cs typeface="Verdana" panose="020B0604030504040204" pitchFamily="34" charset="0"/>
              </a:rPr>
              <a:t>Sandall</a:t>
            </a:r>
            <a:r>
              <a:rPr lang="en-US" sz="1600" dirty="0">
                <a:latin typeface="Verdana" panose="020B0604030504040204" pitchFamily="34" charset="0"/>
                <a:ea typeface="Verdana" panose="020B0604030504040204" pitchFamily="34" charset="0"/>
                <a:cs typeface="Verdana" panose="020B0604030504040204" pitchFamily="34" charset="0"/>
              </a:rPr>
              <a:t>, S., Schwartz, I., and Joseph, G., (2001).  A building blocks model for effective instruction in inclusive early childhood settings.  </a:t>
            </a:r>
            <a:r>
              <a:rPr lang="en-US" sz="1600" i="1" dirty="0">
                <a:latin typeface="Verdana" panose="020B0604030504040204" pitchFamily="34" charset="0"/>
                <a:ea typeface="Verdana" panose="020B0604030504040204" pitchFamily="34" charset="0"/>
                <a:cs typeface="Verdana" panose="020B0604030504040204" pitchFamily="34" charset="0"/>
              </a:rPr>
              <a:t>Young Exceptional Children</a:t>
            </a:r>
            <a:r>
              <a:rPr lang="en-US" sz="1600" dirty="0">
                <a:latin typeface="Verdana" panose="020B0604030504040204" pitchFamily="34" charset="0"/>
                <a:ea typeface="Verdana" panose="020B0604030504040204" pitchFamily="34" charset="0"/>
                <a:cs typeface="Verdana" panose="020B0604030504040204" pitchFamily="34" charset="0"/>
              </a:rPr>
              <a:t>, 4(3) 3-9.</a:t>
            </a:r>
            <a:endParaRPr lang="en-US" sz="1600" dirty="0"/>
          </a:p>
        </p:txBody>
      </p:sp>
      <p:sp>
        <p:nvSpPr>
          <p:cNvPr id="6" name="Rectangle 5"/>
          <p:cNvSpPr/>
          <p:nvPr/>
        </p:nvSpPr>
        <p:spPr>
          <a:xfrm>
            <a:off x="2051220" y="4600801"/>
            <a:ext cx="715456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High Quality Early Childhood Program</a:t>
            </a:r>
            <a:endParaRPr lang="en-US" dirty="0"/>
          </a:p>
        </p:txBody>
      </p:sp>
      <p:sp>
        <p:nvSpPr>
          <p:cNvPr id="7" name="Rectangle 6"/>
          <p:cNvSpPr/>
          <p:nvPr/>
        </p:nvSpPr>
        <p:spPr>
          <a:xfrm>
            <a:off x="2829696" y="3716133"/>
            <a:ext cx="55976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Curriculum Modifications and Adaptations</a:t>
            </a:r>
            <a:endParaRPr lang="en-US" dirty="0"/>
          </a:p>
        </p:txBody>
      </p:sp>
      <p:sp>
        <p:nvSpPr>
          <p:cNvPr id="8" name="Rectangle 7"/>
          <p:cNvSpPr/>
          <p:nvPr/>
        </p:nvSpPr>
        <p:spPr>
          <a:xfrm>
            <a:off x="3941806" y="2801733"/>
            <a:ext cx="366995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Embedded Learning Opportunities</a:t>
            </a:r>
            <a:endParaRPr lang="en-US" dirty="0"/>
          </a:p>
        </p:txBody>
      </p:sp>
      <p:sp>
        <p:nvSpPr>
          <p:cNvPr id="9" name="Rectangle 8"/>
          <p:cNvSpPr/>
          <p:nvPr/>
        </p:nvSpPr>
        <p:spPr>
          <a:xfrm>
            <a:off x="4778974" y="1887333"/>
            <a:ext cx="169905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Child-focused Instructional  Strategies</a:t>
            </a:r>
            <a:endParaRPr lang="en-US" dirty="0"/>
          </a:p>
        </p:txBody>
      </p:sp>
    </p:spTree>
    <p:extLst>
      <p:ext uri="{BB962C8B-B14F-4D97-AF65-F5344CB8AC3E}">
        <p14:creationId xmlns:p14="http://schemas.microsoft.com/office/powerpoint/2010/main" val="1002281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Read-Reflect-Discuss: Welcoming </a:t>
            </a:r>
            <a:r>
              <a:rPr lang="en-US" sz="2800" dirty="0" smtClean="0">
                <a:latin typeface="Verdana" panose="020B0604030504040204" pitchFamily="34" charset="0"/>
                <a:ea typeface="Verdana" panose="020B0604030504040204" pitchFamily="34" charset="0"/>
                <a:cs typeface="Verdana" panose="020B0604030504040204" pitchFamily="34" charset="0"/>
              </a:rPr>
              <a:t>Patricia (p. 11)</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Identify the factors in Appendix A that Marianne took into consideration to ensure that she was complying with the Americans with Disability Act.</a:t>
            </a:r>
          </a:p>
          <a:p>
            <a:pPr marL="514350" indent="-514350">
              <a:buFont typeface="+mj-lt"/>
              <a:buAutoNum type="arabicPeriod"/>
            </a:pPr>
            <a:endParaRPr lang="en-US" sz="2400"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Based on Appendix A, what other questions would be helpful to understand Patricia’s </a:t>
            </a:r>
            <a:r>
              <a:rPr lang="en-US" sz="2400" smtClean="0">
                <a:latin typeface="Verdana" panose="020B0604030504040204" pitchFamily="34" charset="0"/>
                <a:ea typeface="Verdana" panose="020B0604030504040204" pitchFamily="34" charset="0"/>
                <a:cs typeface="Verdana" panose="020B0604030504040204" pitchFamily="34" charset="0"/>
              </a:rPr>
              <a:t>needs?</a:t>
            </a:r>
          </a:p>
          <a:p>
            <a:pPr marL="514350" indent="-514350">
              <a:buFont typeface="+mj-lt"/>
              <a:buAutoNum type="arabicPeriod"/>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Thinking ahead, what are some of the benefits and challenges that might arise from including Patricia?</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57614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latin typeface="Verdana" panose="020B0604030504040204" pitchFamily="34" charset="0"/>
                <a:ea typeface="Verdana" panose="020B0604030504040204" pitchFamily="34" charset="0"/>
                <a:cs typeface="Verdana" panose="020B0604030504040204" pitchFamily="34" charset="0"/>
              </a:rPr>
              <a:t>Learning Objectives</a:t>
            </a:r>
            <a:br>
              <a:rPr lang="en-US" sz="2800" dirty="0">
                <a:latin typeface="Verdana" panose="020B0604030504040204" pitchFamily="34" charset="0"/>
                <a:ea typeface="Verdana" panose="020B0604030504040204" pitchFamily="34" charset="0"/>
                <a:cs typeface="Verdana" panose="020B0604030504040204" pitchFamily="34" charset="0"/>
              </a:rPr>
            </a:br>
            <a:r>
              <a:rPr lang="en-US" sz="2800" dirty="0">
                <a:latin typeface="Verdana" panose="020B0604030504040204" pitchFamily="34" charset="0"/>
                <a:ea typeface="Verdana" panose="020B0604030504040204" pitchFamily="34" charset="0"/>
                <a:cs typeface="Verdana" panose="020B0604030504040204" pitchFamily="34" charset="0"/>
              </a:rPr>
              <a:t>After studying this chapter, you </a:t>
            </a:r>
            <a:r>
              <a:rPr lang="en-US" sz="2800" dirty="0" smtClean="0">
                <a:latin typeface="Verdana" panose="020B0604030504040204" pitchFamily="34" charset="0"/>
                <a:ea typeface="Verdana" panose="020B0604030504040204" pitchFamily="34" charset="0"/>
                <a:cs typeface="Verdana" panose="020B0604030504040204" pitchFamily="34" charset="0"/>
              </a:rPr>
              <a:t>will be </a:t>
            </a:r>
            <a:r>
              <a:rPr lang="en-US" sz="2800" dirty="0">
                <a:latin typeface="Verdana" panose="020B0604030504040204" pitchFamily="34" charset="0"/>
                <a:ea typeface="Verdana" panose="020B0604030504040204" pitchFamily="34" charset="0"/>
                <a:cs typeface="Verdana" panose="020B0604030504040204" pitchFamily="34" charset="0"/>
              </a:rPr>
              <a:t>able to:</a:t>
            </a:r>
            <a:endParaRPr lang="en-US" sz="2800"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Explain significant legislation that influences special education and inclusion policy.</a:t>
            </a:r>
          </a:p>
          <a:p>
            <a:pPr marL="514350" indent="-514350">
              <a:buFont typeface="+mj-lt"/>
              <a:buAutoNum type="arabicPeriod"/>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Summarize three defining features of high-quality inclusion in early childhood education.</a:t>
            </a:r>
          </a:p>
          <a:p>
            <a:pPr marL="514350" indent="-514350">
              <a:buFont typeface="+mj-lt"/>
              <a:buAutoNum type="arabicPeriod"/>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Describe the dimensions and variations of inclusion supports.</a:t>
            </a:r>
          </a:p>
          <a:p>
            <a:pPr marL="514350" indent="-514350">
              <a:buFont typeface="+mj-lt"/>
              <a:buAutoNum type="arabicPeriod"/>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Compare and contrast the different ways supports and services can be delivered.</a:t>
            </a:r>
          </a:p>
          <a:p>
            <a:pPr marL="514350" indent="-514350">
              <a:buFont typeface="+mj-lt"/>
              <a:buAutoNum type="arabicPeriod"/>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dirty="0" smtClean="0">
                <a:latin typeface="Verdana" panose="020B0604030504040204" pitchFamily="34" charset="0"/>
                <a:ea typeface="Verdana" panose="020B0604030504040204" pitchFamily="34" charset="0"/>
                <a:cs typeface="Verdana" panose="020B0604030504040204" pitchFamily="34" charset="0"/>
              </a:rPr>
              <a:t>Recognize and discuss the benefits of inclusion.</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51892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Person First Terminology</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400" dirty="0" smtClean="0">
                <a:latin typeface="Verdana" panose="020B0604030504040204" pitchFamily="34" charset="0"/>
                <a:ea typeface="Verdana" panose="020B0604030504040204" pitchFamily="34" charset="0"/>
                <a:cs typeface="Verdana" panose="020B0604030504040204" pitchFamily="34" charset="0"/>
              </a:rPr>
              <a:t>Use terms that show respect and acceptance for all by placing the person first, ahead of the disability.</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Say:  </a:t>
            </a:r>
            <a:r>
              <a:rPr lang="en-US" sz="2400" i="1" dirty="0" smtClean="0">
                <a:latin typeface="Verdana" panose="020B0604030504040204" pitchFamily="34" charset="0"/>
                <a:ea typeface="Verdana" panose="020B0604030504040204" pitchFamily="34" charset="0"/>
                <a:cs typeface="Verdana" panose="020B0604030504040204" pitchFamily="34" charset="0"/>
              </a:rPr>
              <a:t>a student with an intellectual disability</a:t>
            </a:r>
          </a:p>
          <a:p>
            <a:pPr marL="0" indent="0">
              <a:buNone/>
            </a:pPr>
            <a:r>
              <a:rPr lang="en-US" sz="2400" dirty="0" smtClean="0">
                <a:latin typeface="Verdana" panose="020B0604030504040204" pitchFamily="34" charset="0"/>
                <a:ea typeface="Verdana" panose="020B0604030504040204" pitchFamily="34" charset="0"/>
                <a:cs typeface="Verdana" panose="020B0604030504040204" pitchFamily="34" charset="0"/>
              </a:rPr>
              <a:t>   Instead of:  </a:t>
            </a:r>
            <a:r>
              <a:rPr lang="en-US" sz="2400" i="1" dirty="0" smtClean="0">
                <a:latin typeface="Verdana" panose="020B0604030504040204" pitchFamily="34" charset="0"/>
                <a:ea typeface="Verdana" panose="020B0604030504040204" pitchFamily="34" charset="0"/>
                <a:cs typeface="Verdana" panose="020B0604030504040204" pitchFamily="34" charset="0"/>
              </a:rPr>
              <a:t>intellectually disabled student</a:t>
            </a:r>
          </a:p>
          <a:p>
            <a:r>
              <a:rPr lang="en-US" sz="2400" dirty="0" smtClean="0">
                <a:latin typeface="Verdana" panose="020B0604030504040204" pitchFamily="34" charset="0"/>
                <a:ea typeface="Verdana" panose="020B0604030504040204" pitchFamily="34" charset="0"/>
                <a:cs typeface="Verdana" panose="020B0604030504040204" pitchFamily="34" charset="0"/>
              </a:rPr>
              <a:t>Say:  </a:t>
            </a:r>
            <a:r>
              <a:rPr lang="en-US" sz="2400" i="1" dirty="0" smtClean="0">
                <a:latin typeface="Verdana" panose="020B0604030504040204" pitchFamily="34" charset="0"/>
                <a:ea typeface="Verdana" panose="020B0604030504040204" pitchFamily="34" charset="0"/>
                <a:cs typeface="Verdana" panose="020B0604030504040204" pitchFamily="34" charset="0"/>
              </a:rPr>
              <a:t>a boy with autism</a:t>
            </a:r>
          </a:p>
          <a:p>
            <a:pPr marL="0" indent="0">
              <a:buNone/>
            </a:pPr>
            <a:r>
              <a:rPr lang="en-US" sz="2400" dirty="0">
                <a:latin typeface="Verdana" panose="020B0604030504040204" pitchFamily="34" charset="0"/>
                <a:ea typeface="Verdana" panose="020B0604030504040204" pitchFamily="34" charset="0"/>
                <a:cs typeface="Verdana" panose="020B0604030504040204" pitchFamily="34" charset="0"/>
              </a:rPr>
              <a:t> </a:t>
            </a:r>
            <a:r>
              <a:rPr lang="en-US" sz="2400" dirty="0" smtClean="0">
                <a:latin typeface="Verdana" panose="020B0604030504040204" pitchFamily="34" charset="0"/>
                <a:ea typeface="Verdana" panose="020B0604030504040204" pitchFamily="34" charset="0"/>
                <a:cs typeface="Verdana" panose="020B0604030504040204" pitchFamily="34" charset="0"/>
              </a:rPr>
              <a:t>  Instead of:  </a:t>
            </a:r>
            <a:r>
              <a:rPr lang="en-US" sz="2400" i="1" dirty="0" smtClean="0">
                <a:latin typeface="Verdana" panose="020B0604030504040204" pitchFamily="34" charset="0"/>
                <a:ea typeface="Verdana" panose="020B0604030504040204" pitchFamily="34" charset="0"/>
                <a:cs typeface="Verdana" panose="020B0604030504040204" pitchFamily="34" charset="0"/>
              </a:rPr>
              <a:t>an autistic boy</a:t>
            </a:r>
          </a:p>
          <a:p>
            <a:r>
              <a:rPr lang="en-US" sz="2400" dirty="0" smtClean="0">
                <a:latin typeface="Verdana" panose="020B0604030504040204" pitchFamily="34" charset="0"/>
                <a:ea typeface="Verdana" panose="020B0604030504040204" pitchFamily="34" charset="0"/>
                <a:cs typeface="Verdana" panose="020B0604030504040204" pitchFamily="34" charset="0"/>
              </a:rPr>
              <a:t>Say:  </a:t>
            </a:r>
            <a:r>
              <a:rPr lang="en-US" sz="2400" i="1" dirty="0" smtClean="0">
                <a:latin typeface="Verdana" panose="020B0604030504040204" pitchFamily="34" charset="0"/>
                <a:ea typeface="Verdana" panose="020B0604030504040204" pitchFamily="34" charset="0"/>
                <a:cs typeface="Verdana" panose="020B0604030504040204" pitchFamily="34" charset="0"/>
              </a:rPr>
              <a:t>students in special education</a:t>
            </a:r>
          </a:p>
          <a:p>
            <a:pPr marL="0" indent="0">
              <a:buNone/>
            </a:pPr>
            <a:r>
              <a:rPr lang="en-US" sz="2400" dirty="0" smtClean="0">
                <a:latin typeface="Verdana" panose="020B0604030504040204" pitchFamily="34" charset="0"/>
                <a:ea typeface="Verdana" panose="020B0604030504040204" pitchFamily="34" charset="0"/>
                <a:cs typeface="Verdana" panose="020B0604030504040204" pitchFamily="34" charset="0"/>
              </a:rPr>
              <a:t>   Instead of:  </a:t>
            </a:r>
            <a:r>
              <a:rPr lang="en-US" sz="2400" i="1" dirty="0" smtClean="0">
                <a:latin typeface="Verdana" panose="020B0604030504040204" pitchFamily="34" charset="0"/>
                <a:ea typeface="Verdana" panose="020B0604030504040204" pitchFamily="34" charset="0"/>
                <a:cs typeface="Verdana" panose="020B0604030504040204" pitchFamily="34" charset="0"/>
              </a:rPr>
              <a:t>special education students</a:t>
            </a:r>
          </a:p>
          <a:p>
            <a:r>
              <a:rPr lang="en-US" sz="2400" dirty="0" smtClean="0">
                <a:latin typeface="Verdana" panose="020B0604030504040204" pitchFamily="34" charset="0"/>
                <a:ea typeface="Verdana" panose="020B0604030504040204" pitchFamily="34" charset="0"/>
                <a:cs typeface="Verdana" panose="020B0604030504040204" pitchFamily="34" charset="0"/>
              </a:rPr>
              <a:t>Say:_____________________________</a:t>
            </a:r>
          </a:p>
          <a:p>
            <a:pPr marL="0" indent="0">
              <a:buNone/>
            </a:pPr>
            <a:r>
              <a:rPr lang="en-US" sz="2400" dirty="0">
                <a:latin typeface="Verdana" panose="020B0604030504040204" pitchFamily="34" charset="0"/>
                <a:ea typeface="Verdana" panose="020B0604030504040204" pitchFamily="34" charset="0"/>
                <a:cs typeface="Verdana" panose="020B0604030504040204" pitchFamily="34" charset="0"/>
              </a:rPr>
              <a:t> </a:t>
            </a:r>
            <a:r>
              <a:rPr lang="en-US" sz="2400" dirty="0" smtClean="0">
                <a:latin typeface="Verdana" panose="020B0604030504040204" pitchFamily="34" charset="0"/>
                <a:ea typeface="Verdana" panose="020B0604030504040204" pitchFamily="34" charset="0"/>
                <a:cs typeface="Verdana" panose="020B0604030504040204" pitchFamily="34" charset="0"/>
              </a:rPr>
              <a:t>  Instead of: _______________________</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0223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Natural Environments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pPr marL="0" indent="0">
              <a:buNone/>
            </a:pPr>
            <a:r>
              <a:rPr lang="en-US" sz="2400" i="1" dirty="0" smtClean="0">
                <a:latin typeface="Verdana" panose="020B0604030504040204" pitchFamily="34" charset="0"/>
                <a:ea typeface="Verdana" panose="020B0604030504040204" pitchFamily="34" charset="0"/>
                <a:cs typeface="Verdana" panose="020B0604030504040204" pitchFamily="34" charset="0"/>
              </a:rPr>
              <a:t>Natural environments</a:t>
            </a:r>
            <a:r>
              <a:rPr lang="en-US" sz="2400" dirty="0" smtClean="0">
                <a:latin typeface="Verdana" panose="020B0604030504040204" pitchFamily="34" charset="0"/>
                <a:ea typeface="Verdana" panose="020B0604030504040204" pitchFamily="34" charset="0"/>
                <a:cs typeface="Verdana" panose="020B0604030504040204" pitchFamily="34" charset="0"/>
              </a:rPr>
              <a:t>, as a concept, is more than a place.  The intention of the law is to consider more than the </a:t>
            </a:r>
            <a:r>
              <a:rPr lang="en-US" sz="2400" i="1" dirty="0" smtClean="0">
                <a:latin typeface="Verdana" panose="020B0604030504040204" pitchFamily="34" charset="0"/>
                <a:ea typeface="Verdana" panose="020B0604030504040204" pitchFamily="34" charset="0"/>
                <a:cs typeface="Verdana" panose="020B0604030504040204" pitchFamily="34" charset="0"/>
              </a:rPr>
              <a:t>where </a:t>
            </a:r>
            <a:r>
              <a:rPr lang="en-US" sz="2400" dirty="0" smtClean="0">
                <a:latin typeface="Verdana" panose="020B0604030504040204" pitchFamily="34" charset="0"/>
                <a:ea typeface="Verdana" panose="020B0604030504040204" pitchFamily="34" charset="0"/>
                <a:cs typeface="Verdana" panose="020B0604030504040204" pitchFamily="34" charset="0"/>
              </a:rPr>
              <a:t>of services, but also the</a:t>
            </a:r>
            <a:r>
              <a:rPr lang="en-US" sz="2400" i="1" dirty="0" smtClean="0">
                <a:latin typeface="Verdana" panose="020B0604030504040204" pitchFamily="34" charset="0"/>
                <a:ea typeface="Verdana" panose="020B0604030504040204" pitchFamily="34" charset="0"/>
                <a:cs typeface="Verdana" panose="020B0604030504040204" pitchFamily="34" charset="0"/>
              </a:rPr>
              <a:t> how </a:t>
            </a:r>
            <a:r>
              <a:rPr lang="en-US" sz="2400" dirty="0" smtClean="0">
                <a:latin typeface="Verdana" panose="020B0604030504040204" pitchFamily="34" charset="0"/>
                <a:ea typeface="Verdana" panose="020B0604030504040204" pitchFamily="34" charset="0"/>
                <a:cs typeface="Verdana" panose="020B0604030504040204" pitchFamily="34" charset="0"/>
              </a:rPr>
              <a:t>of services.  Emphasized is:</a:t>
            </a:r>
          </a:p>
          <a:p>
            <a:r>
              <a:rPr lang="en-US" sz="2400" dirty="0" smtClean="0">
                <a:latin typeface="Verdana" panose="020B0604030504040204" pitchFamily="34" charset="0"/>
                <a:ea typeface="Verdana" panose="020B0604030504040204" pitchFamily="34" charset="0"/>
                <a:cs typeface="Verdana" panose="020B0604030504040204" pitchFamily="34" charset="0"/>
              </a:rPr>
              <a:t>A consulting role with families to encourage taking full advantage of learning opportunities that naturally occur in daily life.</a:t>
            </a:r>
          </a:p>
          <a:p>
            <a:r>
              <a:rPr lang="en-US" sz="2400" dirty="0" smtClean="0">
                <a:latin typeface="Verdana" panose="020B0604030504040204" pitchFamily="34" charset="0"/>
                <a:ea typeface="Verdana" panose="020B0604030504040204" pitchFamily="34" charset="0"/>
                <a:cs typeface="Verdana" panose="020B0604030504040204" pitchFamily="34" charset="0"/>
              </a:rPr>
              <a:t>Serving young children with disabilities in natural environments such as their home, community, early care, and educational settings where children without disabilities are participating.</a:t>
            </a:r>
          </a:p>
          <a:p>
            <a:endParaRPr lang="en-US" dirty="0" smtClean="0"/>
          </a:p>
          <a:p>
            <a:endParaRPr lang="en-US" dirty="0"/>
          </a:p>
        </p:txBody>
      </p:sp>
    </p:spTree>
    <p:extLst>
      <p:ext uri="{BB962C8B-B14F-4D97-AF65-F5344CB8AC3E}">
        <p14:creationId xmlns:p14="http://schemas.microsoft.com/office/powerpoint/2010/main" val="139092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Key Legislation Affecting Young Children with Disabilities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1097280" y="1845734"/>
            <a:ext cx="10058400" cy="4317322"/>
          </a:xfrm>
        </p:spPr>
        <p:txBody>
          <a:bodyPr>
            <a:noAutofit/>
          </a:bodyPr>
          <a:lstStyle/>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90-538  (1968) </a:t>
            </a:r>
            <a:r>
              <a:rPr lang="en-US" sz="1600" i="1" dirty="0" smtClean="0">
                <a:latin typeface="Verdana" panose="020B0604030504040204" pitchFamily="34" charset="0"/>
                <a:ea typeface="Verdana" panose="020B0604030504040204" pitchFamily="34" charset="0"/>
                <a:cs typeface="Verdana" panose="020B0604030504040204" pitchFamily="34" charset="0"/>
              </a:rPr>
              <a:t>Handicapped Children’s Early Education Assistance Act</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Established experimental early education programs </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92-424 (1972) </a:t>
            </a:r>
            <a:r>
              <a:rPr lang="en-US" sz="1600" i="1" dirty="0" smtClean="0">
                <a:latin typeface="Verdana" panose="020B0604030504040204" pitchFamily="34" charset="0"/>
                <a:ea typeface="Verdana" panose="020B0604030504040204" pitchFamily="34" charset="0"/>
                <a:cs typeface="Verdana" panose="020B0604030504040204" pitchFamily="34" charset="0"/>
              </a:rPr>
              <a:t>Economic Opportunity Act Amendments</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Mandate requiring 10 percent of Head Start placements be reserved for children with disabilities</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94-142 (1975) </a:t>
            </a:r>
            <a:r>
              <a:rPr lang="en-US" sz="1600" i="1" dirty="0" smtClean="0">
                <a:latin typeface="Verdana" panose="020B0604030504040204" pitchFamily="34" charset="0"/>
                <a:ea typeface="Verdana" panose="020B0604030504040204" pitchFamily="34" charset="0"/>
                <a:cs typeface="Verdana" panose="020B0604030504040204" pitchFamily="34" charset="0"/>
              </a:rPr>
              <a:t>Education for All Handicapped Children Act</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Provided free public education for all school aged children with disabilities</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99-457 (1986) </a:t>
            </a:r>
            <a:r>
              <a:rPr lang="en-US" sz="1600" i="1" dirty="0" smtClean="0">
                <a:latin typeface="Verdana" panose="020B0604030504040204" pitchFamily="34" charset="0"/>
                <a:ea typeface="Verdana" panose="020B0604030504040204" pitchFamily="34" charset="0"/>
                <a:cs typeface="Verdana" panose="020B0604030504040204" pitchFamily="34" charset="0"/>
              </a:rPr>
              <a:t>Education of the Handicapped Act Amendments of 1986</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Extended special education to preschool under Part B</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Incentives to states to establish services for children 0-3 and their families</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101-336 (1990) </a:t>
            </a:r>
            <a:r>
              <a:rPr lang="en-US" sz="1600" i="1" dirty="0" smtClean="0">
                <a:latin typeface="Verdana" panose="020B0604030504040204" pitchFamily="34" charset="0"/>
                <a:ea typeface="Verdana" panose="020B0604030504040204" pitchFamily="34" charset="0"/>
                <a:cs typeface="Verdana" panose="020B0604030504040204" pitchFamily="34" charset="0"/>
              </a:rPr>
              <a:t>The Americans with Disabilities Act (ACT)</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Assures full civil rights including access and accommodations in preschools and child care centers.</a:t>
            </a:r>
          </a:p>
          <a:p>
            <a:pPr lvl="1"/>
            <a:endParaRPr lang="en-US" sz="15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500" dirty="0" smtClean="0">
              <a:latin typeface="Verdana" panose="020B0604030504040204" pitchFamily="34" charset="0"/>
              <a:ea typeface="Verdana" panose="020B0604030504040204" pitchFamily="34" charset="0"/>
              <a:cs typeface="Verdana" panose="020B0604030504040204" pitchFamily="34" charset="0"/>
            </a:endParaRPr>
          </a:p>
          <a:p>
            <a:endParaRPr lang="en-US" sz="1500" dirty="0" smtClean="0">
              <a:latin typeface="Verdana" panose="020B0604030504040204" pitchFamily="34" charset="0"/>
              <a:ea typeface="Verdana" panose="020B0604030504040204" pitchFamily="34" charset="0"/>
              <a:cs typeface="Verdana" panose="020B0604030504040204" pitchFamily="34" charset="0"/>
            </a:endParaRPr>
          </a:p>
          <a:p>
            <a:pPr lvl="1"/>
            <a:endParaRPr lang="en-US" sz="15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buNone/>
            </a:pPr>
            <a:endParaRPr lang="en-US" sz="1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01733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633"/>
            <a:ext cx="10515600" cy="1325563"/>
          </a:xfrm>
        </p:spPr>
        <p:txBody>
          <a:bodyPr>
            <a:normAutofit/>
          </a:bodyPr>
          <a:lstStyle/>
          <a:p>
            <a:pPr algn="ctr"/>
            <a:r>
              <a:rPr lang="en-US" sz="2400" dirty="0" smtClean="0">
                <a:latin typeface="Verdana" panose="020B0604030504040204" pitchFamily="34" charset="0"/>
                <a:ea typeface="Verdana" panose="020B0604030504040204" pitchFamily="34" charset="0"/>
                <a:cs typeface="Verdana" panose="020B0604030504040204" pitchFamily="34" charset="0"/>
              </a:rPr>
              <a:t>Key Legislation Affecting Young Children with Disabilities (</a:t>
            </a:r>
            <a:r>
              <a:rPr lang="en-US" sz="2400" dirty="0" err="1" smtClean="0">
                <a:latin typeface="Verdana" panose="020B0604030504040204" pitchFamily="34" charset="0"/>
                <a:ea typeface="Verdana" panose="020B0604030504040204" pitchFamily="34" charset="0"/>
                <a:cs typeface="Verdana" panose="020B0604030504040204" pitchFamily="34" charset="0"/>
              </a:rPr>
              <a:t>Con’t</a:t>
            </a:r>
            <a:r>
              <a:rPr lang="en-US" sz="2400" dirty="0" smtClean="0">
                <a:latin typeface="Verdana" panose="020B0604030504040204" pitchFamily="34" charset="0"/>
                <a:ea typeface="Verdana" panose="020B0604030504040204" pitchFamily="34" charset="0"/>
                <a:cs typeface="Verdana" panose="020B0604030504040204" pitchFamily="34" charset="0"/>
              </a:rPr>
              <a:t>)</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931618" y="1775210"/>
            <a:ext cx="10515600" cy="4351338"/>
          </a:xfrm>
        </p:spPr>
        <p:txBody>
          <a:bodyPr>
            <a:noAutofit/>
          </a:bodyPr>
          <a:lstStyle/>
          <a:p>
            <a:pPr marL="0" indent="0">
              <a:buNone/>
            </a:pPr>
            <a:r>
              <a:rPr lang="en-US" sz="1600" dirty="0">
                <a:latin typeface="Verdana" panose="020B0604030504040204" pitchFamily="34" charset="0"/>
                <a:ea typeface="Verdana" panose="020B0604030504040204" pitchFamily="34" charset="0"/>
                <a:cs typeface="Verdana" panose="020B0604030504040204" pitchFamily="34" charset="0"/>
              </a:rPr>
              <a:t>PL 101-476 (1990)  Individuals with Disabilities Education Act (IDEA)</a:t>
            </a:r>
          </a:p>
          <a:p>
            <a:pPr lvl="1"/>
            <a:r>
              <a:rPr lang="en-US" sz="1600" dirty="0">
                <a:latin typeface="Verdana" panose="020B0604030504040204" pitchFamily="34" charset="0"/>
                <a:ea typeface="Verdana" panose="020B0604030504040204" pitchFamily="34" charset="0"/>
                <a:cs typeface="Verdana" panose="020B0604030504040204" pitchFamily="34" charset="0"/>
              </a:rPr>
              <a:t>Reauthorization of IDEA.  Uses person-first language</a:t>
            </a:r>
            <a:r>
              <a:rPr lang="en-US" sz="16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102-119 (1991) Individuals with Disabilities Education Act Amendments of 1991</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Strengthens mandate for children to be served in natural environments.</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105-17 (1997) Individuals with Disabilities Education Act Amendments of 1997  </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The term developmental delay could now be used to describe children 3-9.</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Services for children 3-5 continue under Part B and children 0-3 under Part C.</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States could now use the term </a:t>
            </a:r>
            <a:r>
              <a:rPr lang="en-US" sz="1600" i="1" dirty="0" smtClean="0">
                <a:latin typeface="Verdana" panose="020B0604030504040204" pitchFamily="34" charset="0"/>
                <a:ea typeface="Verdana" panose="020B0604030504040204" pitchFamily="34" charset="0"/>
                <a:cs typeface="Verdana" panose="020B0604030504040204" pitchFamily="34" charset="0"/>
              </a:rPr>
              <a:t>developmental delay </a:t>
            </a:r>
            <a:r>
              <a:rPr lang="en-US" sz="1600" dirty="0" smtClean="0">
                <a:latin typeface="Verdana" panose="020B0604030504040204" pitchFamily="34" charset="0"/>
                <a:ea typeface="Verdana" panose="020B0604030504040204" pitchFamily="34" charset="0"/>
                <a:cs typeface="Verdana" panose="020B0604030504040204" pitchFamily="34" charset="0"/>
              </a:rPr>
              <a:t>for young children</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PL 108-446 (2004) Individuals with Disabilities Education Improvement Act Amendments  </a:t>
            </a:r>
          </a:p>
          <a:p>
            <a:pPr lvl="1"/>
            <a:r>
              <a:rPr lang="en-US" sz="1600" dirty="0" smtClean="0">
                <a:latin typeface="Verdana" panose="020B0604030504040204" pitchFamily="34" charset="0"/>
                <a:ea typeface="Verdana" panose="020B0604030504040204" pitchFamily="34" charset="0"/>
                <a:cs typeface="Verdana" panose="020B0604030504040204" pitchFamily="34" charset="0"/>
              </a:rPr>
              <a:t>Parents now have the right to mediation for dispute resolution.</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Public Law 110-134 (2007)  Head Start Act.  Reauthorization of the Head Start Act.</a:t>
            </a:r>
          </a:p>
          <a:p>
            <a:pPr marL="0" indent="0">
              <a:buNone/>
            </a:pPr>
            <a:r>
              <a:rPr lang="en-US" sz="1600" dirty="0" smtClean="0">
                <a:latin typeface="Verdana" panose="020B0604030504040204" pitchFamily="34" charset="0"/>
                <a:ea typeface="Verdana" panose="020B0604030504040204" pitchFamily="34" charset="0"/>
                <a:cs typeface="Verdana" panose="020B0604030504040204" pitchFamily="34" charset="0"/>
              </a:rPr>
              <a:t>Public Law 110 -325 (2008) The Americans With Disabilities Amendments Act (ADAAA)  </a:t>
            </a:r>
            <a:endParaRPr lang="en-US" sz="1600" dirty="0">
              <a:latin typeface="Verdana" panose="020B0604030504040204" pitchFamily="34" charset="0"/>
              <a:ea typeface="Verdana" panose="020B0604030504040204" pitchFamily="34" charset="0"/>
              <a:cs typeface="Verdana" panose="020B0604030504040204" pitchFamily="34" charset="0"/>
            </a:endParaRPr>
          </a:p>
          <a:p>
            <a:pPr lvl="1"/>
            <a:r>
              <a:rPr lang="en-US" sz="1600" dirty="0" smtClean="0">
                <a:latin typeface="Verdana" panose="020B0604030504040204" pitchFamily="34" charset="0"/>
                <a:ea typeface="Verdana" panose="020B0604030504040204" pitchFamily="34" charset="0"/>
                <a:cs typeface="Verdana" panose="020B0604030504040204" pitchFamily="34" charset="0"/>
              </a:rPr>
              <a:t>Broadens the definition of disability and expands the categories of major life activities.</a:t>
            </a: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65960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Verdana" panose="020B0604030504040204" pitchFamily="34" charset="0"/>
                <a:ea typeface="Verdana" panose="020B0604030504040204" pitchFamily="34" charset="0"/>
                <a:cs typeface="Verdana" panose="020B0604030504040204" pitchFamily="34" charset="0"/>
              </a:rPr>
              <a:t>Definition of Early Childhood Inclusion</a:t>
            </a: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32500" lnSpcReduction="20000"/>
          </a:bodyPr>
          <a:lstStyle/>
          <a:p>
            <a:pPr marL="0" indent="0">
              <a:buNone/>
            </a:pPr>
            <a:r>
              <a:rPr lang="en-US" sz="7200" dirty="0" smtClean="0">
                <a:solidFill>
                  <a:schemeClr val="accent1">
                    <a:lumMod val="75000"/>
                  </a:schemeClr>
                </a:solidFill>
                <a:effectLst/>
                <a:latin typeface="Times New Roman" panose="02020603050405020304" pitchFamily="18" charset="0"/>
                <a:ea typeface="Verdana" panose="020B0604030504040204" pitchFamily="34" charset="0"/>
                <a:cs typeface="Times New Roman" panose="02020603050405020304" pitchFamily="18" charset="0"/>
              </a:rPr>
              <a:t>"</a:t>
            </a:r>
            <a:r>
              <a:rPr lang="en-US" sz="7200" dirty="0" smtClean="0">
                <a:solidFill>
                  <a:schemeClr val="accent1">
                    <a:lumMod val="75000"/>
                  </a:schemeClr>
                </a:solidFill>
                <a:effectLst/>
                <a:latin typeface="Verdana" panose="020B0604030504040204" pitchFamily="34" charset="0"/>
                <a:ea typeface="Verdana" panose="020B0604030504040204" pitchFamily="34" charset="0"/>
                <a:cs typeface="Verdana" panose="020B0604030504040204" pitchFamily="34" charset="0"/>
              </a:rPr>
              <a:t>Early childhood inclusion embodies the values, policies, and practices that support the right of every infant and young child and his or her family, regardless of ability, to participate in a broad range of activities and contexts as full members of families, communities, and society. The desired results of inclusive experiences for children with and without disabilities and their families include a sense of belonging and membership, positive social relationships and friendships, and development and learning to reach their full potential. The defining features of inclusion that can be used to identify high quality early childhood programs and services are access, participation, and supports." </a:t>
            </a:r>
          </a:p>
          <a:p>
            <a:pPr marL="0" indent="0">
              <a:buNone/>
            </a:pP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5600" dirty="0" smtClean="0">
                <a:effectLst/>
                <a:latin typeface="Verdana" panose="020B0604030504040204" pitchFamily="34" charset="0"/>
                <a:ea typeface="Verdana" panose="020B0604030504040204" pitchFamily="34" charset="0"/>
                <a:cs typeface="Verdana" panose="020B0604030504040204" pitchFamily="34" charset="0"/>
              </a:rPr>
              <a:t>DEC/NAEYC. (2009). </a:t>
            </a:r>
            <a:r>
              <a:rPr lang="en-US" sz="5600" i="1" dirty="0" smtClean="0">
                <a:effectLst/>
                <a:latin typeface="Verdana" panose="020B0604030504040204" pitchFamily="34" charset="0"/>
                <a:ea typeface="Verdana" panose="020B0604030504040204" pitchFamily="34" charset="0"/>
                <a:cs typeface="Verdana" panose="020B0604030504040204" pitchFamily="34" charset="0"/>
              </a:rPr>
              <a:t>Early childhood inclusion: A joint position statement of the Division of Early Childhood (DEC) and the National Association for the Education of Young Children (NAEYC). </a:t>
            </a:r>
            <a:r>
              <a:rPr lang="en-US" sz="5600" dirty="0" smtClean="0">
                <a:effectLst/>
                <a:latin typeface="Verdana" panose="020B0604030504040204" pitchFamily="34" charset="0"/>
                <a:ea typeface="Verdana" panose="020B0604030504040204" pitchFamily="34" charset="0"/>
                <a:cs typeface="Verdana" panose="020B0604030504040204" pitchFamily="34" charset="0"/>
              </a:rPr>
              <a:t>Chapel Hill: University of North Carolina, FPG Child Development Institute</a:t>
            </a:r>
            <a:r>
              <a:rPr lang="en-US" sz="5600" i="1" dirty="0" smtClean="0">
                <a:effectLst/>
                <a:latin typeface="Verdana" panose="020B0604030504040204" pitchFamily="34" charset="0"/>
                <a:ea typeface="Verdana" panose="020B0604030504040204" pitchFamily="34" charset="0"/>
                <a:cs typeface="Verdana" panose="020B0604030504040204" pitchFamily="34" charset="0"/>
              </a:rPr>
              <a:t>.</a:t>
            </a:r>
            <a:endParaRPr lang="en-US" sz="5600" dirty="0" smtClean="0">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47256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Defining Features of High-Quality Early Childhood Inclusion</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Access</a:t>
            </a:r>
            <a:r>
              <a:rPr lang="en-US" sz="2400"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400" dirty="0" smtClean="0">
                <a:latin typeface="Verdana" panose="020B0604030504040204" pitchFamily="34" charset="0"/>
                <a:ea typeface="Verdana" panose="020B0604030504040204" pitchFamily="34" charset="0"/>
                <a:cs typeface="Verdana" panose="020B0604030504040204" pitchFamily="34" charset="0"/>
              </a:rPr>
              <a:t>means providing a wide range of activities and environments for every child by removing physical barriers and offering multiple ways to promote learning and development.</a:t>
            </a:r>
          </a:p>
          <a:p>
            <a:pPr marL="0" indent="0">
              <a:buNone/>
            </a:pPr>
            <a:r>
              <a:rPr lang="en-US" sz="2400" b="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Participation</a:t>
            </a:r>
            <a:r>
              <a:rPr lang="en-US" sz="2400"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400" dirty="0" smtClean="0">
                <a:latin typeface="Verdana" panose="020B0604030504040204" pitchFamily="34" charset="0"/>
                <a:ea typeface="Verdana" panose="020B0604030504040204" pitchFamily="34" charset="0"/>
                <a:cs typeface="Verdana" panose="020B0604030504040204" pitchFamily="34" charset="0"/>
              </a:rPr>
              <a:t>means using a range of instructional approaches to promote engagement in play and learning activities and a sense of belonging for every child.</a:t>
            </a:r>
          </a:p>
          <a:p>
            <a:pPr marL="0" indent="0">
              <a:buNone/>
            </a:pPr>
            <a:r>
              <a:rPr lang="en-US" sz="2400" b="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Supports</a:t>
            </a:r>
            <a:r>
              <a:rPr lang="en-US" sz="2400" b="1" dirty="0" smtClean="0">
                <a:latin typeface="Verdana" panose="020B0604030504040204" pitchFamily="34" charset="0"/>
                <a:ea typeface="Verdana" panose="020B0604030504040204" pitchFamily="34" charset="0"/>
                <a:cs typeface="Verdana" panose="020B0604030504040204" pitchFamily="34" charset="0"/>
              </a:rPr>
              <a:t> </a:t>
            </a:r>
            <a:r>
              <a:rPr lang="en-US" sz="2400" dirty="0" smtClean="0">
                <a:latin typeface="Verdana" panose="020B0604030504040204" pitchFamily="34" charset="0"/>
                <a:ea typeface="Verdana" panose="020B0604030504040204" pitchFamily="34" charset="0"/>
                <a:cs typeface="Verdana" panose="020B0604030504040204" pitchFamily="34" charset="0"/>
              </a:rPr>
              <a:t>refer to broader aspects of the system, such as professional development, incentives for inclusion, and opportunities for communication and collaboration among families and professionals to assure high-quality inclusion.                       </a:t>
            </a:r>
          </a:p>
          <a:p>
            <a:pPr marL="0" indent="0">
              <a:buNone/>
            </a:pPr>
            <a:r>
              <a:rPr lang="en-US" sz="2400" dirty="0" smtClean="0">
                <a:latin typeface="Verdana" panose="020B0604030504040204" pitchFamily="34" charset="0"/>
                <a:ea typeface="Verdana" panose="020B0604030504040204" pitchFamily="34" charset="0"/>
                <a:cs typeface="Verdana" panose="020B0604030504040204" pitchFamily="34" charset="0"/>
              </a:rPr>
              <a:t>- Joint Position Statement of DEC and NAEYC, 2009</a:t>
            </a:r>
          </a:p>
          <a:p>
            <a:pPr marL="0" indent="0">
              <a:buNone/>
            </a:pPr>
            <a:endParaRPr lang="en-US" dirty="0"/>
          </a:p>
        </p:txBody>
      </p:sp>
    </p:spTree>
    <p:extLst>
      <p:ext uri="{BB962C8B-B14F-4D97-AF65-F5344CB8AC3E}">
        <p14:creationId xmlns:p14="http://schemas.microsoft.com/office/powerpoint/2010/main" val="1629153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Dimensions of Inclusion Support</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Supports that are just right to facilitate:</a:t>
            </a:r>
          </a:p>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 learning</a:t>
            </a:r>
          </a:p>
          <a:p>
            <a:pPr lvl="1">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 full participation</a:t>
            </a:r>
          </a:p>
          <a:p>
            <a:pPr lvl="1">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social interaction</a:t>
            </a:r>
          </a:p>
          <a:p>
            <a:r>
              <a:rPr lang="en-US" dirty="0" smtClean="0">
                <a:latin typeface="Verdana" panose="020B0604030504040204" pitchFamily="34" charset="0"/>
                <a:ea typeface="Verdana" panose="020B0604030504040204" pitchFamily="34" charset="0"/>
                <a:cs typeface="Verdana" panose="020B0604030504040204" pitchFamily="34" charset="0"/>
              </a:rPr>
              <a:t>Collaboration between and among:</a:t>
            </a:r>
          </a:p>
          <a:p>
            <a:pPr marL="450342" indent="-285750">
              <a:buFont typeface="Arial" panose="020B0604020202020204" pitchFamily="34" charset="0"/>
              <a:buChar char="•"/>
            </a:pPr>
            <a:r>
              <a:rPr lang="en-US" dirty="0" smtClean="0">
                <a:latin typeface="Verdana" panose="020B0604030504040204" pitchFamily="34" charset="0"/>
                <a:ea typeface="Verdana" panose="020B0604030504040204" pitchFamily="34" charset="0"/>
                <a:cs typeface="Verdana" panose="020B0604030504040204" pitchFamily="34" charset="0"/>
              </a:rPr>
              <a:t>the classroom team</a:t>
            </a:r>
          </a:p>
          <a:p>
            <a:pPr marL="450342" indent="-285750">
              <a:buFont typeface="Arial" panose="020B0604020202020204" pitchFamily="34" charset="0"/>
              <a:buChar char="•"/>
            </a:pPr>
            <a:r>
              <a:rPr lang="en-US" dirty="0" smtClean="0">
                <a:latin typeface="Verdana" panose="020B0604030504040204" pitchFamily="34" charset="0"/>
                <a:ea typeface="Verdana" panose="020B0604030504040204" pitchFamily="34" charset="0"/>
                <a:cs typeface="Verdana" panose="020B0604030504040204" pitchFamily="34" charset="0"/>
              </a:rPr>
              <a:t>the specialists/consultants</a:t>
            </a:r>
          </a:p>
          <a:p>
            <a:pPr marL="450342" indent="-285750">
              <a:buFont typeface="Arial" panose="020B0604020202020204" pitchFamily="34" charset="0"/>
              <a:buChar char="•"/>
            </a:pPr>
            <a:r>
              <a:rPr lang="en-US" dirty="0" smtClean="0">
                <a:latin typeface="Verdana" panose="020B0604030504040204" pitchFamily="34" charset="0"/>
                <a:ea typeface="Verdana" panose="020B0604030504040204" pitchFamily="34" charset="0"/>
                <a:cs typeface="Verdana" panose="020B0604030504040204" pitchFamily="34" charset="0"/>
              </a:rPr>
              <a:t>the general education practitioners</a:t>
            </a:r>
          </a:p>
          <a:p>
            <a:pPr marL="450342" indent="-285750">
              <a:buFont typeface="Arial" panose="020B0604020202020204" pitchFamily="34" charset="0"/>
              <a:buChar char="•"/>
            </a:pPr>
            <a:r>
              <a:rPr lang="en-US" dirty="0" smtClean="0">
                <a:latin typeface="Verdana" panose="020B0604030504040204" pitchFamily="34" charset="0"/>
                <a:ea typeface="Verdana" panose="020B0604030504040204" pitchFamily="34" charset="0"/>
                <a:cs typeface="Verdana" panose="020B0604030504040204" pitchFamily="34" charset="0"/>
              </a:rPr>
              <a:t>the administration</a:t>
            </a:r>
          </a:p>
          <a:p>
            <a:pPr marL="450342" indent="-285750">
              <a:buFont typeface="Arial" panose="020B0604020202020204" pitchFamily="34" charset="0"/>
              <a:buChar char="•"/>
            </a:pPr>
            <a:r>
              <a:rPr lang="en-US" dirty="0" smtClean="0">
                <a:latin typeface="Verdana" panose="020B0604030504040204" pitchFamily="34" charset="0"/>
                <a:ea typeface="Verdana" panose="020B0604030504040204" pitchFamily="34" charset="0"/>
                <a:cs typeface="Verdana" panose="020B0604030504040204" pitchFamily="34" charset="0"/>
              </a:rPr>
              <a:t>the families</a:t>
            </a:r>
          </a:p>
          <a:p>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2413190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503</TotalTime>
  <Words>1338</Words>
  <Application>Microsoft Office PowerPoint</Application>
  <PresentationFormat>Widescreen</PresentationFormat>
  <Paragraphs>166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Verdana</vt:lpstr>
      <vt:lpstr>Retrospect</vt:lpstr>
      <vt:lpstr>      Chapter 1  The Origin and Dimensions of Quality Inclusion</vt:lpstr>
      <vt:lpstr>Learning Objectives After studying this chapter, you will be able to:</vt:lpstr>
      <vt:lpstr>Person First Terminology Use terms that show respect and acceptance for all by placing the person first, ahead of the disability.</vt:lpstr>
      <vt:lpstr>Natural Environments</vt:lpstr>
      <vt:lpstr>Key Legislation Affecting Young Children with Disabilities</vt:lpstr>
      <vt:lpstr>Key Legislation Affecting Young Children with Disabilities (Con’t)</vt:lpstr>
      <vt:lpstr>Definition of Early Childhood Inclusion</vt:lpstr>
      <vt:lpstr>Defining Features of High-Quality Early Childhood Inclusion</vt:lpstr>
      <vt:lpstr>Dimensions of Inclusion Support</vt:lpstr>
      <vt:lpstr>Models of Delivery of Inclusion Support and Services (Collaboration is the key to success)</vt:lpstr>
      <vt:lpstr>Co-teaching Approaches</vt:lpstr>
      <vt:lpstr>Co-teaching Approaches</vt:lpstr>
      <vt:lpstr>Role Definitions</vt:lpstr>
      <vt:lpstr>Ways a Specialist Might Provide Support Include:</vt:lpstr>
      <vt:lpstr>Benefits of Inclusion</vt:lpstr>
      <vt:lpstr>Core Considerations of Developmentally Appropriate Practice from NAEYC</vt:lpstr>
      <vt:lpstr>Guidelines for Effective Teaching from NAEYC</vt:lpstr>
      <vt:lpstr>    A Building Blocks Model for Effective Instruction  </vt:lpstr>
      <vt:lpstr>Read-Reflect-Discuss: Welcoming Patricia (p. 11)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Briley Bodemar</dc:creator>
  <cp:lastModifiedBy>Jessica Alderman</cp:lastModifiedBy>
  <cp:revision>77</cp:revision>
  <dcterms:created xsi:type="dcterms:W3CDTF">2016-05-30T16:23:36Z</dcterms:created>
  <dcterms:modified xsi:type="dcterms:W3CDTF">2016-10-25T19:06:06Z</dcterms:modified>
</cp:coreProperties>
</file>